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Lst>
  <p:notesMasterIdLst>
    <p:notesMasterId r:id="rId16"/>
  </p:notesMasterIdLst>
  <p:sldIdLst>
    <p:sldId id="305" r:id="rId2"/>
    <p:sldId id="258" r:id="rId3"/>
    <p:sldId id="268" r:id="rId4"/>
    <p:sldId id="257" r:id="rId5"/>
    <p:sldId id="322" r:id="rId6"/>
    <p:sldId id="324" r:id="rId7"/>
    <p:sldId id="325" r:id="rId8"/>
    <p:sldId id="326" r:id="rId9"/>
    <p:sldId id="308" r:id="rId10"/>
    <p:sldId id="328" r:id="rId11"/>
    <p:sldId id="329" r:id="rId12"/>
    <p:sldId id="330" r:id="rId13"/>
    <p:sldId id="332" r:id="rId14"/>
    <p:sldId id="331"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9D65F-E8B2-7984-B43D-1ACA7D43305C}" v="3" dt="2022-12-01T02:50:20.216"/>
    <p1510:client id="{7E0E61D6-4529-4945-9481-E04857898C82}" v="2" dt="2022-12-01T02:49:07.747"/>
    <p1510:client id="{D183F8F3-6BA7-0A66-D111-3931F42C4006}" v="593" dt="2022-12-01T02:38:35.119"/>
  </p1510:revLst>
</p1510:revInfo>
</file>

<file path=ppt/tableStyles.xml><?xml version="1.0" encoding="utf-8"?>
<a:tblStyleLst xmlns:a="http://schemas.openxmlformats.org/drawingml/2006/main" def="{1F4915B0-55AE-476D-8446-43921CBF19DE}">
  <a:tblStyle styleId="{1F4915B0-55AE-476D-8446-43921CBF19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67" y="67"/>
      </p:cViewPr>
      <p:guideLst>
        <p:guide pos="446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043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1249ffcf0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1249ffcf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544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5"/>
        </a:solidFill>
        <a:effectLst/>
      </p:bgPr>
    </p:bg>
    <p:spTree>
      <p:nvGrpSpPr>
        <p:cNvPr id="1" name="Shape 53"/>
        <p:cNvGrpSpPr/>
        <p:nvPr/>
      </p:nvGrpSpPr>
      <p:grpSpPr>
        <a:xfrm>
          <a:off x="0" y="0"/>
          <a:ext cx="0" cy="0"/>
          <a:chOff x="0" y="0"/>
          <a:chExt cx="0" cy="0"/>
        </a:xfrm>
      </p:grpSpPr>
      <p:sp>
        <p:nvSpPr>
          <p:cNvPr id="54" name="Google Shape;54;p11"/>
          <p:cNvSpPr/>
          <p:nvPr/>
        </p:nvSpPr>
        <p:spPr>
          <a:xfrm rot="10800000">
            <a:off x="-19875" y="-19325"/>
            <a:ext cx="9203100" cy="5162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txBox="1">
            <a:spLocks noGrp="1"/>
          </p:cNvSpPr>
          <p:nvPr>
            <p:ph type="title" hasCustomPrompt="1"/>
          </p:nvPr>
        </p:nvSpPr>
        <p:spPr>
          <a:xfrm>
            <a:off x="713250" y="638800"/>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9000"/>
              <a:buNone/>
              <a:defRPr sz="9000" b="1">
                <a:solidFill>
                  <a:schemeClr val="lt1"/>
                </a:solidFill>
              </a:defRPr>
            </a:lvl1pPr>
            <a:lvl2pPr lvl="1" algn="ctr" rtl="0">
              <a:spcBef>
                <a:spcPts val="0"/>
              </a:spcBef>
              <a:spcAft>
                <a:spcPts val="0"/>
              </a:spcAft>
              <a:buClr>
                <a:schemeClr val="lt1"/>
              </a:buClr>
              <a:buSzPts val="9000"/>
              <a:buNone/>
              <a:defRPr sz="9000" b="1">
                <a:solidFill>
                  <a:schemeClr val="lt1"/>
                </a:solidFill>
              </a:defRPr>
            </a:lvl2pPr>
            <a:lvl3pPr lvl="2" algn="ctr" rtl="0">
              <a:spcBef>
                <a:spcPts val="0"/>
              </a:spcBef>
              <a:spcAft>
                <a:spcPts val="0"/>
              </a:spcAft>
              <a:buClr>
                <a:schemeClr val="lt1"/>
              </a:buClr>
              <a:buSzPts val="9000"/>
              <a:buNone/>
              <a:defRPr sz="9000" b="1">
                <a:solidFill>
                  <a:schemeClr val="lt1"/>
                </a:solidFill>
              </a:defRPr>
            </a:lvl3pPr>
            <a:lvl4pPr lvl="3" algn="ctr" rtl="0">
              <a:spcBef>
                <a:spcPts val="0"/>
              </a:spcBef>
              <a:spcAft>
                <a:spcPts val="0"/>
              </a:spcAft>
              <a:buClr>
                <a:schemeClr val="lt1"/>
              </a:buClr>
              <a:buSzPts val="9000"/>
              <a:buNone/>
              <a:defRPr sz="9000" b="1">
                <a:solidFill>
                  <a:schemeClr val="lt1"/>
                </a:solidFill>
              </a:defRPr>
            </a:lvl4pPr>
            <a:lvl5pPr lvl="4" algn="ctr" rtl="0">
              <a:spcBef>
                <a:spcPts val="0"/>
              </a:spcBef>
              <a:spcAft>
                <a:spcPts val="0"/>
              </a:spcAft>
              <a:buClr>
                <a:schemeClr val="lt1"/>
              </a:buClr>
              <a:buSzPts val="9000"/>
              <a:buNone/>
              <a:defRPr sz="9000" b="1">
                <a:solidFill>
                  <a:schemeClr val="lt1"/>
                </a:solidFill>
              </a:defRPr>
            </a:lvl5pPr>
            <a:lvl6pPr lvl="5" algn="ctr" rtl="0">
              <a:spcBef>
                <a:spcPts val="0"/>
              </a:spcBef>
              <a:spcAft>
                <a:spcPts val="0"/>
              </a:spcAft>
              <a:buClr>
                <a:schemeClr val="lt1"/>
              </a:buClr>
              <a:buSzPts val="9000"/>
              <a:buNone/>
              <a:defRPr sz="9000" b="1">
                <a:solidFill>
                  <a:schemeClr val="lt1"/>
                </a:solidFill>
              </a:defRPr>
            </a:lvl6pPr>
            <a:lvl7pPr lvl="6" algn="ctr" rtl="0">
              <a:spcBef>
                <a:spcPts val="0"/>
              </a:spcBef>
              <a:spcAft>
                <a:spcPts val="0"/>
              </a:spcAft>
              <a:buClr>
                <a:schemeClr val="lt1"/>
              </a:buClr>
              <a:buSzPts val="9000"/>
              <a:buNone/>
              <a:defRPr sz="9000" b="1">
                <a:solidFill>
                  <a:schemeClr val="lt1"/>
                </a:solidFill>
              </a:defRPr>
            </a:lvl7pPr>
            <a:lvl8pPr lvl="7" algn="ctr" rtl="0">
              <a:spcBef>
                <a:spcPts val="0"/>
              </a:spcBef>
              <a:spcAft>
                <a:spcPts val="0"/>
              </a:spcAft>
              <a:buClr>
                <a:schemeClr val="lt1"/>
              </a:buClr>
              <a:buSzPts val="9000"/>
              <a:buNone/>
              <a:defRPr sz="9000" b="1">
                <a:solidFill>
                  <a:schemeClr val="lt1"/>
                </a:solidFill>
              </a:defRPr>
            </a:lvl8pPr>
            <a:lvl9pPr lvl="8" algn="ctr" rtl="0">
              <a:spcBef>
                <a:spcPts val="0"/>
              </a:spcBef>
              <a:spcAft>
                <a:spcPts val="0"/>
              </a:spcAft>
              <a:buClr>
                <a:schemeClr val="lt1"/>
              </a:buClr>
              <a:buSzPts val="9000"/>
              <a:buNone/>
              <a:defRPr sz="9000" b="1">
                <a:solidFill>
                  <a:schemeClr val="lt1"/>
                </a:solidFill>
              </a:defRPr>
            </a:lvl9pPr>
          </a:lstStyle>
          <a:p>
            <a:r>
              <a:t>xx%</a:t>
            </a:r>
          </a:p>
        </p:txBody>
      </p:sp>
      <p:sp>
        <p:nvSpPr>
          <p:cNvPr id="56" name="Google Shape;56;p11"/>
          <p:cNvSpPr txBox="1">
            <a:spLocks noGrp="1"/>
          </p:cNvSpPr>
          <p:nvPr>
            <p:ph type="body" idx="1"/>
          </p:nvPr>
        </p:nvSpPr>
        <p:spPr>
          <a:xfrm>
            <a:off x="713250" y="2706376"/>
            <a:ext cx="7717500" cy="448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accent5"/>
        </a:solidFill>
        <a:effectLst/>
      </p:bgPr>
    </p:bg>
    <p:spTree>
      <p:nvGrpSpPr>
        <p:cNvPr id="1" name="Shape 74"/>
        <p:cNvGrpSpPr/>
        <p:nvPr/>
      </p:nvGrpSpPr>
      <p:grpSpPr>
        <a:xfrm>
          <a:off x="0" y="0"/>
          <a:ext cx="0" cy="0"/>
          <a:chOff x="0" y="0"/>
          <a:chExt cx="0" cy="0"/>
        </a:xfrm>
      </p:grpSpPr>
      <p:sp>
        <p:nvSpPr>
          <p:cNvPr id="75" name="Google Shape;75;p14"/>
          <p:cNvSpPr/>
          <p:nvPr/>
        </p:nvSpPr>
        <p:spPr>
          <a:xfrm>
            <a:off x="4796125" y="-217575"/>
            <a:ext cx="4347900" cy="561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 name="Google Shape;76;p14"/>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77" name="Google Shape;77;p14"/>
          <p:cNvSpPr txBox="1">
            <a:spLocks noGrp="1"/>
          </p:cNvSpPr>
          <p:nvPr>
            <p:ph type="subTitle" idx="1"/>
          </p:nvPr>
        </p:nvSpPr>
        <p:spPr>
          <a:xfrm>
            <a:off x="713225" y="2263300"/>
            <a:ext cx="3400800" cy="13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8" name="Google Shape;78;p14"/>
          <p:cNvSpPr/>
          <p:nvPr/>
        </p:nvSpPr>
        <p:spPr>
          <a:xfrm>
            <a:off x="842850" y="539500"/>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21">
    <p:bg>
      <p:bgPr>
        <a:solidFill>
          <a:schemeClr val="accent5"/>
        </a:solidFill>
        <a:effectLst/>
      </p:bgPr>
    </p:bg>
    <p:spTree>
      <p:nvGrpSpPr>
        <p:cNvPr id="1" name="Shape 79"/>
        <p:cNvGrpSpPr/>
        <p:nvPr/>
      </p:nvGrpSpPr>
      <p:grpSpPr>
        <a:xfrm>
          <a:off x="0" y="0"/>
          <a:ext cx="0" cy="0"/>
          <a:chOff x="0" y="0"/>
          <a:chExt cx="0" cy="0"/>
        </a:xfrm>
      </p:grpSpPr>
      <p:sp>
        <p:nvSpPr>
          <p:cNvPr id="80" name="Google Shape;80;p15"/>
          <p:cNvSpPr/>
          <p:nvPr/>
        </p:nvSpPr>
        <p:spPr>
          <a:xfrm>
            <a:off x="1348225" y="695250"/>
            <a:ext cx="6572100" cy="375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rot="10800000">
            <a:off x="3133650" y="-22775"/>
            <a:ext cx="2876700" cy="1295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txBox="1">
            <a:spLocks noGrp="1"/>
          </p:cNvSpPr>
          <p:nvPr>
            <p:ph type="body" idx="1"/>
          </p:nvPr>
        </p:nvSpPr>
        <p:spPr>
          <a:xfrm>
            <a:off x="2517475" y="2351960"/>
            <a:ext cx="4109100" cy="14841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marL="914400" lvl="1" indent="-298450" algn="just" rtl="0">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marL="1371600" lvl="2"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marL="1828800" lvl="3"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marL="2286000" lvl="4"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marL="2743200" lvl="5"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marL="3200400" lvl="6"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marL="3657600" lvl="7"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marL="4114800" lvl="8" indent="-298450" algn="just" rtl="0">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a:endParaRPr/>
          </a:p>
        </p:txBody>
      </p:sp>
      <p:sp>
        <p:nvSpPr>
          <p:cNvPr id="83" name="Google Shape;83;p15"/>
          <p:cNvSpPr txBox="1">
            <a:spLocks noGrp="1"/>
          </p:cNvSpPr>
          <p:nvPr>
            <p:ph type="title"/>
          </p:nvPr>
        </p:nvSpPr>
        <p:spPr>
          <a:xfrm>
            <a:off x="1687950" y="15213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solidFill>
          <a:schemeClr val="accent5"/>
        </a:solidFill>
        <a:effectLst/>
      </p:bgPr>
    </p:bg>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862450"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6" name="Google Shape;86;p16"/>
          <p:cNvSpPr txBox="1">
            <a:spLocks noGrp="1"/>
          </p:cNvSpPr>
          <p:nvPr>
            <p:ph type="subTitle" idx="1"/>
          </p:nvPr>
        </p:nvSpPr>
        <p:spPr>
          <a:xfrm>
            <a:off x="424450"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7" name="Google Shape;87;p16"/>
          <p:cNvSpPr txBox="1">
            <a:spLocks noGrp="1"/>
          </p:cNvSpPr>
          <p:nvPr>
            <p:ph type="title" idx="2"/>
          </p:nvPr>
        </p:nvSpPr>
        <p:spPr>
          <a:xfrm>
            <a:off x="6525755"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8" name="Google Shape;88;p16"/>
          <p:cNvSpPr txBox="1">
            <a:spLocks noGrp="1"/>
          </p:cNvSpPr>
          <p:nvPr>
            <p:ph type="subTitle" idx="3"/>
          </p:nvPr>
        </p:nvSpPr>
        <p:spPr>
          <a:xfrm>
            <a:off x="6087751"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9" name="Google Shape;89;p16"/>
          <p:cNvSpPr txBox="1">
            <a:spLocks noGrp="1"/>
          </p:cNvSpPr>
          <p:nvPr>
            <p:ph type="title" idx="4"/>
          </p:nvPr>
        </p:nvSpPr>
        <p:spPr>
          <a:xfrm>
            <a:off x="3690150"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0" name="Google Shape;90;p16"/>
          <p:cNvSpPr txBox="1">
            <a:spLocks noGrp="1"/>
          </p:cNvSpPr>
          <p:nvPr>
            <p:ph type="subTitle" idx="5"/>
          </p:nvPr>
        </p:nvSpPr>
        <p:spPr>
          <a:xfrm>
            <a:off x="3252148"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91" name="Google Shape;91;p16"/>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30">
    <p:bg>
      <p:bgPr>
        <a:solidFill>
          <a:schemeClr val="accent5"/>
        </a:solidFill>
        <a:effectLst/>
      </p:bgPr>
    </p:bg>
    <p:spTree>
      <p:nvGrpSpPr>
        <p:cNvPr id="1" name="Shape 92"/>
        <p:cNvGrpSpPr/>
        <p:nvPr/>
      </p:nvGrpSpPr>
      <p:grpSpPr>
        <a:xfrm>
          <a:off x="0" y="0"/>
          <a:ext cx="0" cy="0"/>
          <a:chOff x="0" y="0"/>
          <a:chExt cx="0" cy="0"/>
        </a:xfrm>
      </p:grpSpPr>
      <p:sp>
        <p:nvSpPr>
          <p:cNvPr id="93" name="Google Shape;93;p17"/>
          <p:cNvSpPr/>
          <p:nvPr/>
        </p:nvSpPr>
        <p:spPr>
          <a:xfrm rot="-5400000">
            <a:off x="5236050" y="1293550"/>
            <a:ext cx="3924900" cy="3891000"/>
          </a:xfrm>
          <a:prstGeom prst="rtTriangle">
            <a:avLst/>
          </a:pr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rot="10800000" flipH="1">
            <a:off x="37875" y="150"/>
            <a:ext cx="9106200" cy="44697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flipH="1">
            <a:off x="3580800" y="1387275"/>
            <a:ext cx="9554400" cy="4859700"/>
          </a:xfrm>
          <a:prstGeom prst="triangle">
            <a:avLst>
              <a:gd name="adj" fmla="val 4942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a:spLocks noGrp="1"/>
          </p:cNvSpPr>
          <p:nvPr>
            <p:ph type="ctrTitle"/>
          </p:nvPr>
        </p:nvSpPr>
        <p:spPr>
          <a:xfrm>
            <a:off x="1690800" y="1232050"/>
            <a:ext cx="5762400" cy="58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3000" b="1">
                <a:solidFill>
                  <a:schemeClr val="dk1"/>
                </a:solidFill>
              </a:defRPr>
            </a:lvl1pPr>
            <a:lvl2pPr lvl="1" algn="ctr" rtl="0">
              <a:spcBef>
                <a:spcPts val="0"/>
              </a:spcBef>
              <a:spcAft>
                <a:spcPts val="0"/>
              </a:spcAft>
              <a:buClr>
                <a:schemeClr val="dk1"/>
              </a:buClr>
              <a:buSzPts val="8000"/>
              <a:buNone/>
              <a:defRPr sz="8000" b="1">
                <a:solidFill>
                  <a:schemeClr val="dk1"/>
                </a:solidFill>
              </a:defRPr>
            </a:lvl2pPr>
            <a:lvl3pPr lvl="2" algn="ctr" rtl="0">
              <a:spcBef>
                <a:spcPts val="0"/>
              </a:spcBef>
              <a:spcAft>
                <a:spcPts val="0"/>
              </a:spcAft>
              <a:buClr>
                <a:schemeClr val="dk1"/>
              </a:buClr>
              <a:buSzPts val="8000"/>
              <a:buNone/>
              <a:defRPr sz="8000" b="1">
                <a:solidFill>
                  <a:schemeClr val="dk1"/>
                </a:solidFill>
              </a:defRPr>
            </a:lvl3pPr>
            <a:lvl4pPr lvl="3" algn="ctr" rtl="0">
              <a:spcBef>
                <a:spcPts val="0"/>
              </a:spcBef>
              <a:spcAft>
                <a:spcPts val="0"/>
              </a:spcAft>
              <a:buClr>
                <a:schemeClr val="dk1"/>
              </a:buClr>
              <a:buSzPts val="8000"/>
              <a:buNone/>
              <a:defRPr sz="8000" b="1">
                <a:solidFill>
                  <a:schemeClr val="dk1"/>
                </a:solidFill>
              </a:defRPr>
            </a:lvl4pPr>
            <a:lvl5pPr lvl="4" algn="ctr" rtl="0">
              <a:spcBef>
                <a:spcPts val="0"/>
              </a:spcBef>
              <a:spcAft>
                <a:spcPts val="0"/>
              </a:spcAft>
              <a:buClr>
                <a:schemeClr val="dk1"/>
              </a:buClr>
              <a:buSzPts val="8000"/>
              <a:buNone/>
              <a:defRPr sz="8000" b="1">
                <a:solidFill>
                  <a:schemeClr val="dk1"/>
                </a:solidFill>
              </a:defRPr>
            </a:lvl5pPr>
            <a:lvl6pPr lvl="5" algn="ctr" rtl="0">
              <a:spcBef>
                <a:spcPts val="0"/>
              </a:spcBef>
              <a:spcAft>
                <a:spcPts val="0"/>
              </a:spcAft>
              <a:buClr>
                <a:schemeClr val="dk1"/>
              </a:buClr>
              <a:buSzPts val="8000"/>
              <a:buNone/>
              <a:defRPr sz="8000" b="1">
                <a:solidFill>
                  <a:schemeClr val="dk1"/>
                </a:solidFill>
              </a:defRPr>
            </a:lvl6pPr>
            <a:lvl7pPr lvl="6" algn="ctr" rtl="0">
              <a:spcBef>
                <a:spcPts val="0"/>
              </a:spcBef>
              <a:spcAft>
                <a:spcPts val="0"/>
              </a:spcAft>
              <a:buClr>
                <a:schemeClr val="dk1"/>
              </a:buClr>
              <a:buSzPts val="8000"/>
              <a:buNone/>
              <a:defRPr sz="8000" b="1">
                <a:solidFill>
                  <a:schemeClr val="dk1"/>
                </a:solidFill>
              </a:defRPr>
            </a:lvl7pPr>
            <a:lvl8pPr lvl="7" algn="ctr" rtl="0">
              <a:spcBef>
                <a:spcPts val="0"/>
              </a:spcBef>
              <a:spcAft>
                <a:spcPts val="0"/>
              </a:spcAft>
              <a:buClr>
                <a:schemeClr val="dk1"/>
              </a:buClr>
              <a:buSzPts val="8000"/>
              <a:buNone/>
              <a:defRPr sz="8000" b="1">
                <a:solidFill>
                  <a:schemeClr val="dk1"/>
                </a:solidFill>
              </a:defRPr>
            </a:lvl8pPr>
            <a:lvl9pPr lvl="8" algn="ctr" rtl="0">
              <a:spcBef>
                <a:spcPts val="0"/>
              </a:spcBef>
              <a:spcAft>
                <a:spcPts val="0"/>
              </a:spcAft>
              <a:buClr>
                <a:schemeClr val="dk1"/>
              </a:buClr>
              <a:buSzPts val="8000"/>
              <a:buNone/>
              <a:defRPr sz="8000" b="1">
                <a:solidFill>
                  <a:schemeClr val="dk1"/>
                </a:solidFill>
              </a:defRPr>
            </a:lvl9pPr>
          </a:lstStyle>
          <a:p>
            <a:endParaRPr/>
          </a:p>
        </p:txBody>
      </p:sp>
      <p:sp>
        <p:nvSpPr>
          <p:cNvPr id="97" name="Google Shape;97;p17"/>
          <p:cNvSpPr txBox="1">
            <a:spLocks noGrp="1"/>
          </p:cNvSpPr>
          <p:nvPr>
            <p:ph type="subTitle" idx="1"/>
          </p:nvPr>
        </p:nvSpPr>
        <p:spPr>
          <a:xfrm>
            <a:off x="3058800" y="1873367"/>
            <a:ext cx="3026400" cy="99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1_1_3">
    <p:bg>
      <p:bgPr>
        <a:solidFill>
          <a:schemeClr val="accent5"/>
        </a:solid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383600" y="2307450"/>
            <a:ext cx="6376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00" name="Google Shape;100;p18"/>
          <p:cNvSpPr txBox="1">
            <a:spLocks noGrp="1"/>
          </p:cNvSpPr>
          <p:nvPr>
            <p:ph type="title" idx="2"/>
          </p:nvPr>
        </p:nvSpPr>
        <p:spPr>
          <a:xfrm>
            <a:off x="1120875"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1" name="Google Shape;101;p18"/>
          <p:cNvSpPr txBox="1">
            <a:spLocks noGrp="1"/>
          </p:cNvSpPr>
          <p:nvPr>
            <p:ph type="subTitle" idx="1"/>
          </p:nvPr>
        </p:nvSpPr>
        <p:spPr>
          <a:xfrm>
            <a:off x="734175"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2" name="Google Shape;102;p18"/>
          <p:cNvSpPr txBox="1">
            <a:spLocks noGrp="1"/>
          </p:cNvSpPr>
          <p:nvPr>
            <p:ph type="title" idx="3"/>
          </p:nvPr>
        </p:nvSpPr>
        <p:spPr>
          <a:xfrm>
            <a:off x="1120875" y="34779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3" name="Google Shape;103;p18"/>
          <p:cNvSpPr txBox="1">
            <a:spLocks noGrp="1"/>
          </p:cNvSpPr>
          <p:nvPr>
            <p:ph type="subTitle" idx="4"/>
          </p:nvPr>
        </p:nvSpPr>
        <p:spPr>
          <a:xfrm>
            <a:off x="734175" y="3747815"/>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4" name="Google Shape;104;p18"/>
          <p:cNvSpPr txBox="1">
            <a:spLocks noGrp="1"/>
          </p:cNvSpPr>
          <p:nvPr>
            <p:ph type="title" idx="5"/>
          </p:nvPr>
        </p:nvSpPr>
        <p:spPr>
          <a:xfrm>
            <a:off x="6063846"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5" name="Google Shape;105;p18"/>
          <p:cNvSpPr txBox="1">
            <a:spLocks noGrp="1"/>
          </p:cNvSpPr>
          <p:nvPr>
            <p:ph type="subTitle" idx="6"/>
          </p:nvPr>
        </p:nvSpPr>
        <p:spPr>
          <a:xfrm>
            <a:off x="5677150"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6" name="Google Shape;106;p18"/>
          <p:cNvSpPr txBox="1">
            <a:spLocks noGrp="1"/>
          </p:cNvSpPr>
          <p:nvPr>
            <p:ph type="title" idx="7"/>
          </p:nvPr>
        </p:nvSpPr>
        <p:spPr>
          <a:xfrm>
            <a:off x="6063846" y="347812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7" name="Google Shape;107;p18"/>
          <p:cNvSpPr txBox="1">
            <a:spLocks noGrp="1"/>
          </p:cNvSpPr>
          <p:nvPr>
            <p:ph type="subTitle" idx="8"/>
          </p:nvPr>
        </p:nvSpPr>
        <p:spPr>
          <a:xfrm>
            <a:off x="5677150" y="3746088"/>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26">
    <p:bg>
      <p:bgPr>
        <a:solidFill>
          <a:schemeClr val="accent5"/>
        </a:solid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10" name="Google Shape;110;p19"/>
          <p:cNvSpPr txBox="1">
            <a:spLocks noGrp="1"/>
          </p:cNvSpPr>
          <p:nvPr>
            <p:ph type="subTitle" idx="1"/>
          </p:nvPr>
        </p:nvSpPr>
        <p:spPr>
          <a:xfrm>
            <a:off x="1742675"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11" name="Google Shape;111;p19"/>
          <p:cNvSpPr txBox="1">
            <a:spLocks noGrp="1"/>
          </p:cNvSpPr>
          <p:nvPr>
            <p:ph type="subTitle" idx="2"/>
          </p:nvPr>
        </p:nvSpPr>
        <p:spPr>
          <a:xfrm>
            <a:off x="5021770"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12" name="Google Shape;112;p19"/>
          <p:cNvSpPr txBox="1">
            <a:spLocks noGrp="1"/>
          </p:cNvSpPr>
          <p:nvPr>
            <p:ph type="title" idx="3"/>
          </p:nvPr>
        </p:nvSpPr>
        <p:spPr>
          <a:xfrm>
            <a:off x="1865338"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3" name="Google Shape;113;p19"/>
          <p:cNvSpPr txBox="1">
            <a:spLocks noGrp="1"/>
          </p:cNvSpPr>
          <p:nvPr>
            <p:ph type="title" idx="4"/>
          </p:nvPr>
        </p:nvSpPr>
        <p:spPr>
          <a:xfrm>
            <a:off x="5144462"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4" name="Google Shape;114;p19"/>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27">
    <p:bg>
      <p:bgPr>
        <a:solidFill>
          <a:schemeClr val="accent5"/>
        </a:solidFill>
        <a:effectLst/>
      </p:bgPr>
    </p:bg>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1176825"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8" name="Google Shape;118;p20"/>
          <p:cNvSpPr txBox="1">
            <a:spLocks noGrp="1"/>
          </p:cNvSpPr>
          <p:nvPr>
            <p:ph type="subTitle" idx="1"/>
          </p:nvPr>
        </p:nvSpPr>
        <p:spPr>
          <a:xfrm>
            <a:off x="713225"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19" name="Google Shape;119;p20"/>
          <p:cNvSpPr txBox="1">
            <a:spLocks noGrp="1"/>
          </p:cNvSpPr>
          <p:nvPr>
            <p:ph type="title" idx="2"/>
          </p:nvPr>
        </p:nvSpPr>
        <p:spPr>
          <a:xfrm>
            <a:off x="6468199"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0" name="Google Shape;120;p20"/>
          <p:cNvSpPr txBox="1">
            <a:spLocks noGrp="1"/>
          </p:cNvSpPr>
          <p:nvPr>
            <p:ph type="subTitle" idx="3"/>
          </p:nvPr>
        </p:nvSpPr>
        <p:spPr>
          <a:xfrm>
            <a:off x="6004683"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1" name="Google Shape;121;p20"/>
          <p:cNvSpPr txBox="1">
            <a:spLocks noGrp="1"/>
          </p:cNvSpPr>
          <p:nvPr>
            <p:ph type="title" idx="4"/>
          </p:nvPr>
        </p:nvSpPr>
        <p:spPr>
          <a:xfrm>
            <a:off x="3822450"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2" name="Google Shape;122;p20"/>
          <p:cNvSpPr txBox="1">
            <a:spLocks noGrp="1"/>
          </p:cNvSpPr>
          <p:nvPr>
            <p:ph type="subTitle" idx="5"/>
          </p:nvPr>
        </p:nvSpPr>
        <p:spPr>
          <a:xfrm>
            <a:off x="3358950"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3" name="Google Shape;123;p20"/>
          <p:cNvSpPr/>
          <p:nvPr/>
        </p:nvSpPr>
        <p:spPr>
          <a:xfrm>
            <a:off x="3198450" y="3764666"/>
            <a:ext cx="2727900" cy="1416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title" idx="6"/>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6" name="Google Shape;16;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7" name="Google Shape;17;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8" name="Google Shape;18;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28">
    <p:bg>
      <p:bgPr>
        <a:solidFill>
          <a:schemeClr val="accent5"/>
        </a:solidFill>
        <a:effectLst/>
      </p:bgPr>
    </p:bg>
    <p:spTree>
      <p:nvGrpSpPr>
        <p:cNvPr id="1" name="Shape 125"/>
        <p:cNvGrpSpPr/>
        <p:nvPr/>
      </p:nvGrpSpPr>
      <p:grpSpPr>
        <a:xfrm>
          <a:off x="0" y="0"/>
          <a:ext cx="0" cy="0"/>
          <a:chOff x="0" y="0"/>
          <a:chExt cx="0" cy="0"/>
        </a:xfrm>
      </p:grpSpPr>
      <p:sp>
        <p:nvSpPr>
          <p:cNvPr id="126" name="Google Shape;126;p21"/>
          <p:cNvSpPr txBox="1">
            <a:spLocks noGrp="1"/>
          </p:cNvSpPr>
          <p:nvPr>
            <p:ph type="body" idx="1"/>
          </p:nvPr>
        </p:nvSpPr>
        <p:spPr>
          <a:xfrm>
            <a:off x="2078825" y="4335775"/>
            <a:ext cx="5229300" cy="4251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ctr"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127" name="Google Shape;127;p21"/>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28" name="Google Shape;128;p21"/>
          <p:cNvSpPr/>
          <p:nvPr/>
        </p:nvSpPr>
        <p:spPr>
          <a:xfrm>
            <a:off x="-519650" y="2386850"/>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9" name="Google Shape;129;p21"/>
          <p:cNvSpPr/>
          <p:nvPr/>
        </p:nvSpPr>
        <p:spPr>
          <a:xfrm>
            <a:off x="-738725"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 name="Google Shape;130;p21"/>
          <p:cNvSpPr/>
          <p:nvPr/>
        </p:nvSpPr>
        <p:spPr>
          <a:xfrm rot="10800000">
            <a:off x="67278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 name="Google Shape;131;p21"/>
          <p:cNvSpPr/>
          <p:nvPr/>
        </p:nvSpPr>
        <p:spPr>
          <a:xfrm rot="10800000">
            <a:off x="509275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31">
    <p:bg>
      <p:bgPr>
        <a:solidFill>
          <a:schemeClr val="accent5"/>
        </a:solidFill>
        <a:effectLst/>
      </p:bgPr>
    </p:bg>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956375"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4" name="Google Shape;134;p22"/>
          <p:cNvSpPr txBox="1">
            <a:spLocks noGrp="1"/>
          </p:cNvSpPr>
          <p:nvPr>
            <p:ph type="subTitle" idx="1"/>
          </p:nvPr>
        </p:nvSpPr>
        <p:spPr>
          <a:xfrm>
            <a:off x="713225"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35" name="Google Shape;135;p22"/>
          <p:cNvSpPr txBox="1">
            <a:spLocks noGrp="1"/>
          </p:cNvSpPr>
          <p:nvPr>
            <p:ph type="title" idx="2"/>
          </p:nvPr>
        </p:nvSpPr>
        <p:spPr>
          <a:xfrm>
            <a:off x="6528925"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6" name="Google Shape;136;p22"/>
          <p:cNvSpPr txBox="1">
            <a:spLocks noGrp="1"/>
          </p:cNvSpPr>
          <p:nvPr>
            <p:ph type="subTitle" idx="3"/>
          </p:nvPr>
        </p:nvSpPr>
        <p:spPr>
          <a:xfrm>
            <a:off x="6305275"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37" name="Google Shape;137;p22"/>
          <p:cNvSpPr txBox="1">
            <a:spLocks noGrp="1"/>
          </p:cNvSpPr>
          <p:nvPr>
            <p:ph type="title" idx="4"/>
          </p:nvPr>
        </p:nvSpPr>
        <p:spPr>
          <a:xfrm>
            <a:off x="3752400"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8" name="Google Shape;138;p22"/>
          <p:cNvSpPr txBox="1">
            <a:spLocks noGrp="1"/>
          </p:cNvSpPr>
          <p:nvPr>
            <p:ph type="subTitle" idx="5"/>
          </p:nvPr>
        </p:nvSpPr>
        <p:spPr>
          <a:xfrm>
            <a:off x="3509250"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39" name="Google Shape;139;p22"/>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
  <p:cSld name="CUSTOM_29">
    <p:bg>
      <p:bgPr>
        <a:solidFill>
          <a:schemeClr val="accent5"/>
        </a:solidFill>
        <a:effectLst/>
      </p:bgPr>
    </p:bg>
    <p:spTree>
      <p:nvGrpSpPr>
        <p:cNvPr id="1" name="Shape 140"/>
        <p:cNvGrpSpPr/>
        <p:nvPr/>
      </p:nvGrpSpPr>
      <p:grpSpPr>
        <a:xfrm>
          <a:off x="0" y="0"/>
          <a:ext cx="0" cy="0"/>
          <a:chOff x="0" y="0"/>
          <a:chExt cx="0" cy="0"/>
        </a:xfrm>
      </p:grpSpPr>
      <p:sp>
        <p:nvSpPr>
          <p:cNvPr id="141" name="Google Shape;141;p23"/>
          <p:cNvSpPr/>
          <p:nvPr/>
        </p:nvSpPr>
        <p:spPr>
          <a:xfrm>
            <a:off x="-3485600"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779625" y="1433800"/>
            <a:ext cx="7737300" cy="317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txBox="1">
            <a:spLocks noGrp="1"/>
          </p:cNvSpPr>
          <p:nvPr>
            <p:ph type="title"/>
          </p:nvPr>
        </p:nvSpPr>
        <p:spPr>
          <a:xfrm>
            <a:off x="1043779" y="1830575"/>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44" name="Google Shape;144;p23"/>
          <p:cNvSpPr txBox="1">
            <a:spLocks noGrp="1"/>
          </p:cNvSpPr>
          <p:nvPr>
            <p:ph type="subTitle" idx="1"/>
          </p:nvPr>
        </p:nvSpPr>
        <p:spPr>
          <a:xfrm>
            <a:off x="1059229" y="2140283"/>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45" name="Google Shape;145;p23"/>
          <p:cNvSpPr txBox="1">
            <a:spLocks noGrp="1"/>
          </p:cNvSpPr>
          <p:nvPr>
            <p:ph type="title" idx="2"/>
          </p:nvPr>
        </p:nvSpPr>
        <p:spPr>
          <a:xfrm>
            <a:off x="1043779" y="32808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46" name="Google Shape;146;p23"/>
          <p:cNvSpPr txBox="1">
            <a:spLocks noGrp="1"/>
          </p:cNvSpPr>
          <p:nvPr>
            <p:ph type="subTitle" idx="3"/>
          </p:nvPr>
        </p:nvSpPr>
        <p:spPr>
          <a:xfrm>
            <a:off x="1059229"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47" name="Google Shape;147;p23"/>
          <p:cNvSpPr txBox="1">
            <a:spLocks noGrp="1"/>
          </p:cNvSpPr>
          <p:nvPr>
            <p:ph type="title" idx="4"/>
          </p:nvPr>
        </p:nvSpPr>
        <p:spPr>
          <a:xfrm>
            <a:off x="3631360" y="18305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48" name="Google Shape;148;p23"/>
          <p:cNvSpPr txBox="1">
            <a:spLocks noGrp="1"/>
          </p:cNvSpPr>
          <p:nvPr>
            <p:ph type="subTitle" idx="5"/>
          </p:nvPr>
        </p:nvSpPr>
        <p:spPr>
          <a:xfrm>
            <a:off x="3639010" y="21402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49" name="Google Shape;149;p23"/>
          <p:cNvSpPr txBox="1">
            <a:spLocks noGrp="1"/>
          </p:cNvSpPr>
          <p:nvPr>
            <p:ph type="title" idx="6"/>
          </p:nvPr>
        </p:nvSpPr>
        <p:spPr>
          <a:xfrm>
            <a:off x="3631360" y="32808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50" name="Google Shape;150;p23"/>
          <p:cNvSpPr txBox="1">
            <a:spLocks noGrp="1"/>
          </p:cNvSpPr>
          <p:nvPr>
            <p:ph type="subTitle" idx="7"/>
          </p:nvPr>
        </p:nvSpPr>
        <p:spPr>
          <a:xfrm>
            <a:off x="3639010"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51" name="Google Shape;151;p23"/>
          <p:cNvSpPr txBox="1">
            <a:spLocks noGrp="1"/>
          </p:cNvSpPr>
          <p:nvPr>
            <p:ph type="title" idx="8"/>
          </p:nvPr>
        </p:nvSpPr>
        <p:spPr>
          <a:xfrm>
            <a:off x="6215127" y="18305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52" name="Google Shape;152;p23"/>
          <p:cNvSpPr txBox="1">
            <a:spLocks noGrp="1"/>
          </p:cNvSpPr>
          <p:nvPr>
            <p:ph type="subTitle" idx="9"/>
          </p:nvPr>
        </p:nvSpPr>
        <p:spPr>
          <a:xfrm>
            <a:off x="6219627" y="21402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53" name="Google Shape;153;p23"/>
          <p:cNvSpPr txBox="1">
            <a:spLocks noGrp="1"/>
          </p:cNvSpPr>
          <p:nvPr>
            <p:ph type="title" idx="13"/>
          </p:nvPr>
        </p:nvSpPr>
        <p:spPr>
          <a:xfrm>
            <a:off x="6215127" y="32808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54" name="Google Shape;154;p23"/>
          <p:cNvSpPr txBox="1">
            <a:spLocks noGrp="1"/>
          </p:cNvSpPr>
          <p:nvPr>
            <p:ph type="subTitle" idx="14"/>
          </p:nvPr>
        </p:nvSpPr>
        <p:spPr>
          <a:xfrm>
            <a:off x="6219627"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55" name="Google Shape;155;p23"/>
          <p:cNvSpPr txBox="1">
            <a:spLocks noGrp="1"/>
          </p:cNvSpPr>
          <p:nvPr>
            <p:ph type="title" idx="15"/>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4">
  <p:cSld name="CUSTOM_32">
    <p:bg>
      <p:bgPr>
        <a:solidFill>
          <a:schemeClr val="accent5"/>
        </a:solidFill>
        <a:effectLst/>
      </p:bgPr>
    </p:bg>
    <p:spTree>
      <p:nvGrpSpPr>
        <p:cNvPr id="1" name="Shape 156"/>
        <p:cNvGrpSpPr/>
        <p:nvPr/>
      </p:nvGrpSpPr>
      <p:grpSpPr>
        <a:xfrm>
          <a:off x="0" y="0"/>
          <a:ext cx="0" cy="0"/>
          <a:chOff x="0" y="0"/>
          <a:chExt cx="0" cy="0"/>
        </a:xfrm>
      </p:grpSpPr>
      <p:sp>
        <p:nvSpPr>
          <p:cNvPr id="157" name="Google Shape;157;p24"/>
          <p:cNvSpPr/>
          <p:nvPr/>
        </p:nvSpPr>
        <p:spPr>
          <a:xfrm rot="10800000">
            <a:off x="5891850" y="-387100"/>
            <a:ext cx="5264100" cy="26976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a:off x="-5191825" y="2310500"/>
            <a:ext cx="7403100" cy="3794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txBox="1">
            <a:spLocks noGrp="1"/>
          </p:cNvSpPr>
          <p:nvPr>
            <p:ph type="title"/>
          </p:nvPr>
        </p:nvSpPr>
        <p:spPr>
          <a:xfrm>
            <a:off x="862450"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60" name="Google Shape;160;p24"/>
          <p:cNvSpPr txBox="1">
            <a:spLocks noGrp="1"/>
          </p:cNvSpPr>
          <p:nvPr>
            <p:ph type="subTitle" idx="1"/>
          </p:nvPr>
        </p:nvSpPr>
        <p:spPr>
          <a:xfrm>
            <a:off x="424450"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61" name="Google Shape;161;p24"/>
          <p:cNvSpPr txBox="1">
            <a:spLocks noGrp="1"/>
          </p:cNvSpPr>
          <p:nvPr>
            <p:ph type="title" idx="2"/>
          </p:nvPr>
        </p:nvSpPr>
        <p:spPr>
          <a:xfrm>
            <a:off x="6525755"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62" name="Google Shape;162;p24"/>
          <p:cNvSpPr txBox="1">
            <a:spLocks noGrp="1"/>
          </p:cNvSpPr>
          <p:nvPr>
            <p:ph type="subTitle" idx="3"/>
          </p:nvPr>
        </p:nvSpPr>
        <p:spPr>
          <a:xfrm>
            <a:off x="6087751"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63" name="Google Shape;163;p24"/>
          <p:cNvSpPr txBox="1">
            <a:spLocks noGrp="1"/>
          </p:cNvSpPr>
          <p:nvPr>
            <p:ph type="title" idx="4"/>
          </p:nvPr>
        </p:nvSpPr>
        <p:spPr>
          <a:xfrm>
            <a:off x="3690150"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64" name="Google Shape;164;p24"/>
          <p:cNvSpPr txBox="1">
            <a:spLocks noGrp="1"/>
          </p:cNvSpPr>
          <p:nvPr>
            <p:ph type="subTitle" idx="5"/>
          </p:nvPr>
        </p:nvSpPr>
        <p:spPr>
          <a:xfrm>
            <a:off x="3252148"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65" name="Google Shape;165;p24"/>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24">
    <p:bg>
      <p:bgPr>
        <a:solidFill>
          <a:schemeClr val="accent5"/>
        </a:solidFill>
        <a:effectLst/>
      </p:bgPr>
    </p:bg>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4260300" y="530725"/>
            <a:ext cx="5195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68" name="Google Shape;168;p25"/>
          <p:cNvSpPr/>
          <p:nvPr/>
        </p:nvSpPr>
        <p:spPr>
          <a:xfrm rot="10800000">
            <a:off x="6907925" y="-8085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 name="Google Shape;169;p25"/>
          <p:cNvSpPr/>
          <p:nvPr/>
        </p:nvSpPr>
        <p:spPr>
          <a:xfrm rot="10800000">
            <a:off x="6967925" y="-9038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_ONLY_2">
    <p:bg>
      <p:bgPr>
        <a:solidFill>
          <a:schemeClr val="accent5"/>
        </a:solidFill>
        <a:effectLst/>
      </p:bgPr>
    </p:bg>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713225" y="530725"/>
            <a:ext cx="7359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72" name="Google Shape;172;p26"/>
          <p:cNvSpPr/>
          <p:nvPr/>
        </p:nvSpPr>
        <p:spPr>
          <a:xfrm>
            <a:off x="-1776650" y="270117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 name="Google Shape;173;p26"/>
          <p:cNvSpPr/>
          <p:nvPr/>
        </p:nvSpPr>
        <p:spPr>
          <a:xfrm rot="10800000">
            <a:off x="64947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26"/>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5">
  <p:cSld name="TITLE_ONLY_2_1">
    <p:bg>
      <p:bgPr>
        <a:solidFill>
          <a:schemeClr val="accent5"/>
        </a:solidFill>
        <a:effectLst/>
      </p:bgPr>
    </p:bg>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77" name="Google Shape;177;p27"/>
          <p:cNvSpPr/>
          <p:nvPr/>
        </p:nvSpPr>
        <p:spPr>
          <a:xfrm rot="10800000" flipH="1">
            <a:off x="-287750" y="-113775"/>
            <a:ext cx="2978700" cy="3082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008975"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TITLE_ONLY_3">
    <p:bg>
      <p:bgPr>
        <a:solidFill>
          <a:schemeClr val="accent5"/>
        </a:solid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81" name="Google Shape;181;p28"/>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 name="Google Shape;182;p28"/>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 name="Google Shape;183;p28"/>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5">
  <p:cSld name="CUSTOM_1_1_2">
    <p:bg>
      <p:bgPr>
        <a:solidFill>
          <a:schemeClr val="accent5"/>
        </a:solidFill>
        <a:effectLst/>
      </p:bgPr>
    </p:bg>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86" name="Google Shape;186;p29"/>
          <p:cNvSpPr txBox="1">
            <a:spLocks noGrp="1"/>
          </p:cNvSpPr>
          <p:nvPr>
            <p:ph type="title" idx="2"/>
          </p:nvPr>
        </p:nvSpPr>
        <p:spPr>
          <a:xfrm>
            <a:off x="1284681" y="327002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87" name="Google Shape;187;p29"/>
          <p:cNvSpPr txBox="1">
            <a:spLocks noGrp="1"/>
          </p:cNvSpPr>
          <p:nvPr>
            <p:ph type="subTitle" idx="1"/>
          </p:nvPr>
        </p:nvSpPr>
        <p:spPr>
          <a:xfrm>
            <a:off x="940581" y="3541195"/>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88" name="Google Shape;188;p29"/>
          <p:cNvSpPr txBox="1">
            <a:spLocks noGrp="1"/>
          </p:cNvSpPr>
          <p:nvPr>
            <p:ph type="title" idx="3"/>
          </p:nvPr>
        </p:nvSpPr>
        <p:spPr>
          <a:xfrm>
            <a:off x="6699519" y="325747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89" name="Google Shape;189;p29"/>
          <p:cNvSpPr txBox="1">
            <a:spLocks noGrp="1"/>
          </p:cNvSpPr>
          <p:nvPr>
            <p:ph type="subTitle" idx="4"/>
          </p:nvPr>
        </p:nvSpPr>
        <p:spPr>
          <a:xfrm>
            <a:off x="6355419" y="3520107"/>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90" name="Google Shape;190;p29"/>
          <p:cNvSpPr txBox="1">
            <a:spLocks noGrp="1"/>
          </p:cNvSpPr>
          <p:nvPr>
            <p:ph type="title" idx="5"/>
          </p:nvPr>
        </p:nvSpPr>
        <p:spPr>
          <a:xfrm>
            <a:off x="3990022" y="327002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91" name="Google Shape;191;p29"/>
          <p:cNvSpPr txBox="1">
            <a:spLocks noGrp="1"/>
          </p:cNvSpPr>
          <p:nvPr>
            <p:ph type="subTitle" idx="6"/>
          </p:nvPr>
        </p:nvSpPr>
        <p:spPr>
          <a:xfrm>
            <a:off x="3645922" y="3541195"/>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23">
    <p:bg>
      <p:bgPr>
        <a:solidFill>
          <a:schemeClr val="accent5"/>
        </a:solidFill>
        <a:effectLst/>
      </p:bgPr>
    </p:bg>
    <p:spTree>
      <p:nvGrpSpPr>
        <p:cNvPr id="1" name="Shape 192"/>
        <p:cNvGrpSpPr/>
        <p:nvPr/>
      </p:nvGrpSpPr>
      <p:grpSpPr>
        <a:xfrm>
          <a:off x="0" y="0"/>
          <a:ext cx="0" cy="0"/>
          <a:chOff x="0" y="0"/>
          <a:chExt cx="0" cy="0"/>
        </a:xfrm>
      </p:grpSpPr>
      <p:sp>
        <p:nvSpPr>
          <p:cNvPr id="193" name="Google Shape;193;p30"/>
          <p:cNvSpPr/>
          <p:nvPr/>
        </p:nvSpPr>
        <p:spPr>
          <a:xfrm flipH="1">
            <a:off x="4458687" y="-942975"/>
            <a:ext cx="8250600" cy="79998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 name="Google Shape;194;p30"/>
          <p:cNvSpPr/>
          <p:nvPr/>
        </p:nvSpPr>
        <p:spPr>
          <a:xfrm>
            <a:off x="3310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53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608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txBox="1">
            <a:spLocks noGrp="1"/>
          </p:cNvSpPr>
          <p:nvPr>
            <p:ph type="subTitle" idx="1"/>
          </p:nvPr>
        </p:nvSpPr>
        <p:spPr>
          <a:xfrm>
            <a:off x="653699"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198" name="Google Shape;198;p30"/>
          <p:cNvSpPr txBox="1">
            <a:spLocks noGrp="1"/>
          </p:cNvSpPr>
          <p:nvPr>
            <p:ph type="subTitle" idx="2"/>
          </p:nvPr>
        </p:nvSpPr>
        <p:spPr>
          <a:xfrm>
            <a:off x="3439674"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199" name="Google Shape;199;p30"/>
          <p:cNvSpPr txBox="1">
            <a:spLocks noGrp="1"/>
          </p:cNvSpPr>
          <p:nvPr>
            <p:ph type="subTitle" idx="3"/>
          </p:nvPr>
        </p:nvSpPr>
        <p:spPr>
          <a:xfrm>
            <a:off x="6203701"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200" name="Google Shape;200;p30"/>
          <p:cNvSpPr txBox="1">
            <a:spLocks noGrp="1"/>
          </p:cNvSpPr>
          <p:nvPr>
            <p:ph type="title" hasCustomPrompt="1"/>
          </p:nvPr>
        </p:nvSpPr>
        <p:spPr>
          <a:xfrm>
            <a:off x="588299"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201" name="Google Shape;201;p30"/>
          <p:cNvSpPr txBox="1">
            <a:spLocks noGrp="1"/>
          </p:cNvSpPr>
          <p:nvPr>
            <p:ph type="title" idx="4" hasCustomPrompt="1"/>
          </p:nvPr>
        </p:nvSpPr>
        <p:spPr>
          <a:xfrm>
            <a:off x="3363300"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202" name="Google Shape;202;p30"/>
          <p:cNvSpPr txBox="1">
            <a:spLocks noGrp="1"/>
          </p:cNvSpPr>
          <p:nvPr>
            <p:ph type="title" idx="5" hasCustomPrompt="1"/>
          </p:nvPr>
        </p:nvSpPr>
        <p:spPr>
          <a:xfrm>
            <a:off x="6138301"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203" name="Google Shape;203;p30"/>
          <p:cNvSpPr txBox="1">
            <a:spLocks noGrp="1"/>
          </p:cNvSpPr>
          <p:nvPr>
            <p:ph type="title" idx="6"/>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04" name="Google Shape;204;p30"/>
          <p:cNvSpPr/>
          <p:nvPr/>
        </p:nvSpPr>
        <p:spPr>
          <a:xfrm flipH="1">
            <a:off x="7169700" y="239192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 name="Google Shape;205;p30"/>
          <p:cNvSpPr/>
          <p:nvPr/>
        </p:nvSpPr>
        <p:spPr>
          <a:xfrm rot="10800000" flipH="1">
            <a:off x="-7624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 name="Google Shape;206;p30"/>
          <p:cNvSpPr/>
          <p:nvPr/>
        </p:nvSpPr>
        <p:spPr>
          <a:xfrm rot="10800000" flipH="1">
            <a:off x="-16814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207"/>
        <p:cNvGrpSpPr/>
        <p:nvPr/>
      </p:nvGrpSpPr>
      <p:grpSpPr>
        <a:xfrm>
          <a:off x="0" y="0"/>
          <a:ext cx="0" cy="0"/>
          <a:chOff x="0" y="0"/>
          <a:chExt cx="0" cy="0"/>
        </a:xfrm>
      </p:grpSpPr>
      <p:sp>
        <p:nvSpPr>
          <p:cNvPr id="208" name="Google Shape;208;p31"/>
          <p:cNvSpPr/>
          <p:nvPr/>
        </p:nvSpPr>
        <p:spPr>
          <a:xfrm>
            <a:off x="4165600" y="2820426"/>
            <a:ext cx="8077200" cy="3875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209" name="Google Shape;209;p31"/>
          <p:cNvSpPr/>
          <p:nvPr/>
        </p:nvSpPr>
        <p:spPr>
          <a:xfrm rot="10800000">
            <a:off x="-1006525" y="-294700"/>
            <a:ext cx="4029300" cy="1933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8000" b="1">
                <a:solidFill>
                  <a:schemeClr val="accent5"/>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211" name="Google Shape;211;p31"/>
          <p:cNvSpPr txBox="1">
            <a:spLocks noGrp="1"/>
          </p:cNvSpPr>
          <p:nvPr>
            <p:ph type="body" idx="1"/>
          </p:nvPr>
        </p:nvSpPr>
        <p:spPr>
          <a:xfrm>
            <a:off x="3068250" y="2129523"/>
            <a:ext cx="3007500" cy="690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rtl="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212" name="Google Shape;212;p31"/>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lang="en"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a:solidFill>
                  <a:schemeClr val="lt1"/>
                </a:solidFill>
                <a:latin typeface="Didact Gothic"/>
                <a:ea typeface="Didact Gothic"/>
                <a:cs typeface="Didact Gothic"/>
                <a:sym typeface="Didact Gothic"/>
              </a:rPr>
              <a:t>, including icons by </a:t>
            </a:r>
            <a:r>
              <a:rPr lang="en"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a:solidFill>
                  <a:schemeClr val="lt1"/>
                </a:solidFill>
                <a:latin typeface="Didact Gothic"/>
                <a:ea typeface="Didact Gothic"/>
                <a:cs typeface="Didact Gothic"/>
                <a:sym typeface="Didact Gothic"/>
              </a:rPr>
              <a:t>, infographics &amp; images by </a:t>
            </a:r>
            <a:r>
              <a:rPr lang="en"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213" name="Google Shape;213;p31"/>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bg>
      <p:bgPr>
        <a:solidFill>
          <a:schemeClr val="accent5"/>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833927"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6" name="Google Shape;26;p5"/>
          <p:cNvSpPr txBox="1">
            <a:spLocks noGrp="1"/>
          </p:cNvSpPr>
          <p:nvPr>
            <p:ph type="subTitle" idx="2"/>
          </p:nvPr>
        </p:nvSpPr>
        <p:spPr>
          <a:xfrm>
            <a:off x="5209273"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7" name="Google Shape;27;p5"/>
          <p:cNvSpPr txBox="1">
            <a:spLocks noGrp="1"/>
          </p:cNvSpPr>
          <p:nvPr>
            <p:ph type="title"/>
          </p:nvPr>
        </p:nvSpPr>
        <p:spPr>
          <a:xfrm>
            <a:off x="1554977"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8" name="Google Shape;28;p5"/>
          <p:cNvSpPr txBox="1">
            <a:spLocks noGrp="1"/>
          </p:cNvSpPr>
          <p:nvPr>
            <p:ph type="title" idx="3"/>
          </p:nvPr>
        </p:nvSpPr>
        <p:spPr>
          <a:xfrm>
            <a:off x="5930323"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9" name="Google Shape;29;p5"/>
          <p:cNvSpPr/>
          <p:nvPr/>
        </p:nvSpPr>
        <p:spPr>
          <a:xfrm rot="10800000">
            <a:off x="3588450" y="-22625"/>
            <a:ext cx="1967100" cy="8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accent5"/>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2" name="Google Shape;32;p6"/>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 name="Google Shape;33;p6"/>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 name="Google Shape;34;p6"/>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 name="Google Shape;35;p6"/>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5"/>
        </a:solidFill>
        <a:effectLst/>
      </p:bgPr>
    </p:bg>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713225" y="2204605"/>
            <a:ext cx="3850200" cy="6906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38" name="Google Shape;38;p7"/>
          <p:cNvSpPr txBox="1">
            <a:spLocks noGrp="1"/>
          </p:cNvSpPr>
          <p:nvPr>
            <p:ph type="title"/>
          </p:nvPr>
        </p:nvSpPr>
        <p:spPr>
          <a:xfrm>
            <a:off x="713225" y="923025"/>
            <a:ext cx="4220700" cy="9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805050" y="1840500"/>
            <a:ext cx="7533900" cy="146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6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5"/>
        </a:solidFill>
        <a:effectLst/>
      </p:bgPr>
    </p:bg>
    <p:spTree>
      <p:nvGrpSpPr>
        <p:cNvPr id="1" name="Shape 41"/>
        <p:cNvGrpSpPr/>
        <p:nvPr/>
      </p:nvGrpSpPr>
      <p:grpSpPr>
        <a:xfrm>
          <a:off x="0" y="0"/>
          <a:ext cx="0" cy="0"/>
          <a:chOff x="0" y="0"/>
          <a:chExt cx="0" cy="0"/>
        </a:xfrm>
      </p:grpSpPr>
      <p:sp>
        <p:nvSpPr>
          <p:cNvPr id="42" name="Google Shape;42;p9"/>
          <p:cNvSpPr/>
          <p:nvPr/>
        </p:nvSpPr>
        <p:spPr>
          <a:xfrm>
            <a:off x="0" y="457200"/>
            <a:ext cx="9144000" cy="4686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p:nvPr/>
        </p:nvSpPr>
        <p:spPr>
          <a:xfrm rot="5400000">
            <a:off x="-64425" y="64350"/>
            <a:ext cx="4243200" cy="4114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rot="-5400000" flipH="1">
            <a:off x="4941700" y="26525"/>
            <a:ext cx="4364700" cy="42276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ctrTitle"/>
          </p:nvPr>
        </p:nvSpPr>
        <p:spPr>
          <a:xfrm>
            <a:off x="1690800" y="2470300"/>
            <a:ext cx="5762400" cy="6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3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endParaRPr/>
          </a:p>
        </p:txBody>
      </p:sp>
      <p:sp>
        <p:nvSpPr>
          <p:cNvPr id="46" name="Google Shape;46;p9"/>
          <p:cNvSpPr txBox="1">
            <a:spLocks noGrp="1"/>
          </p:cNvSpPr>
          <p:nvPr>
            <p:ph type="subTitle" idx="1"/>
          </p:nvPr>
        </p:nvSpPr>
        <p:spPr>
          <a:xfrm>
            <a:off x="2218725" y="3334300"/>
            <a:ext cx="47064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title"/>
          </p:nvPr>
        </p:nvSpPr>
        <p:spPr>
          <a:xfrm>
            <a:off x="4572000" y="3729575"/>
            <a:ext cx="3858900" cy="77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51" name="Google Shape;51;p1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 name="Google Shape;52;p1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 Id="rId5" Type="http://schemas.openxmlformats.org/officeDocument/2006/relationships/image" Target="../media/image15.gif"/><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3454765" y="1991061"/>
            <a:ext cx="5838669" cy="28301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21AIE401</a:t>
            </a:r>
            <a:br>
              <a:rPr lang="en-US" dirty="0"/>
            </a:br>
            <a:r>
              <a:rPr lang="en-US" dirty="0"/>
              <a:t>DEEP REINFORCEMENT LEARNING FOR FLAPPY BIRD GAME</a:t>
            </a:r>
            <a:br>
              <a:rPr lang="en-US" dirty="0"/>
            </a:br>
            <a:endParaRPr dirty="0"/>
          </a:p>
        </p:txBody>
      </p:sp>
    </p:spTree>
    <p:extLst>
      <p:ext uri="{BB962C8B-B14F-4D97-AF65-F5344CB8AC3E}">
        <p14:creationId xmlns:p14="http://schemas.microsoft.com/office/powerpoint/2010/main" val="3785659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AFB4-8EEA-46D4-BA51-4573D4045EEA}"/>
              </a:ext>
            </a:extLst>
          </p:cNvPr>
          <p:cNvSpPr>
            <a:spLocks noGrp="1"/>
          </p:cNvSpPr>
          <p:nvPr>
            <p:ph type="title"/>
          </p:nvPr>
        </p:nvSpPr>
        <p:spPr/>
        <p:txBody>
          <a:bodyPr/>
          <a:lstStyle/>
          <a:p>
            <a:r>
              <a:rPr lang="en-IN" dirty="0"/>
              <a:t>Experience Replay</a:t>
            </a:r>
          </a:p>
        </p:txBody>
      </p:sp>
      <p:sp>
        <p:nvSpPr>
          <p:cNvPr id="6" name="Text Placeholder 5">
            <a:extLst>
              <a:ext uri="{FF2B5EF4-FFF2-40B4-BE49-F238E27FC236}">
                <a16:creationId xmlns:a16="http://schemas.microsoft.com/office/drawing/2014/main" id="{0A9F3903-4C46-C183-7736-F8ECDBE53792}"/>
              </a:ext>
            </a:extLst>
          </p:cNvPr>
          <p:cNvSpPr>
            <a:spLocks noGrp="1"/>
          </p:cNvSpPr>
          <p:nvPr>
            <p:ph type="body" idx="1"/>
          </p:nvPr>
        </p:nvSpPr>
        <p:spPr>
          <a:xfrm>
            <a:off x="713225" y="1290553"/>
            <a:ext cx="7878564" cy="3259800"/>
          </a:xfrm>
        </p:spPr>
        <p:txBody>
          <a:bodyPr/>
          <a:lstStyle/>
          <a:p>
            <a:r>
              <a:rPr lang="en-US" dirty="0"/>
              <a:t>Training the neural network using reinforcement learning requires a lot of data, even then, it is not guaranteed to converge on the optimal value function. </a:t>
            </a:r>
          </a:p>
          <a:p>
            <a:r>
              <a:rPr lang="en-US" dirty="0"/>
              <a:t>We can prevent action values from diverging using a large buffer of our past experience and sample training data from it. This technique is called replay buffer.</a:t>
            </a:r>
          </a:p>
          <a:p>
            <a:r>
              <a:rPr lang="en-US" dirty="0"/>
              <a:t>The act of sampling a small batch of tuples from the replay buffer in order to learn is known as experience replay.</a:t>
            </a:r>
          </a:p>
          <a:p>
            <a:pPr marL="139700" indent="0">
              <a:buNone/>
            </a:pPr>
            <a:endParaRPr lang="en-US" dirty="0"/>
          </a:p>
        </p:txBody>
      </p:sp>
      <p:pic>
        <p:nvPicPr>
          <p:cNvPr id="7" name="Picture 7" descr="Text, letter&#10;&#10;Description automatically generated">
            <a:extLst>
              <a:ext uri="{FF2B5EF4-FFF2-40B4-BE49-F238E27FC236}">
                <a16:creationId xmlns:a16="http://schemas.microsoft.com/office/drawing/2014/main" id="{8DB0F748-34C1-8346-ED9B-3EF1594FA00C}"/>
              </a:ext>
            </a:extLst>
          </p:cNvPr>
          <p:cNvPicPr>
            <a:picLocks noChangeAspect="1"/>
          </p:cNvPicPr>
          <p:nvPr/>
        </p:nvPicPr>
        <p:blipFill>
          <a:blip r:embed="rId2"/>
          <a:stretch>
            <a:fillRect/>
          </a:stretch>
        </p:blipFill>
        <p:spPr>
          <a:xfrm>
            <a:off x="2376549" y="2923311"/>
            <a:ext cx="3834245" cy="1649676"/>
          </a:xfrm>
          <a:prstGeom prst="rect">
            <a:avLst/>
          </a:prstGeom>
        </p:spPr>
      </p:pic>
    </p:spTree>
    <p:extLst>
      <p:ext uri="{BB962C8B-B14F-4D97-AF65-F5344CB8AC3E}">
        <p14:creationId xmlns:p14="http://schemas.microsoft.com/office/powerpoint/2010/main" val="410950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4CAD74-8DED-1456-E2D1-EE1A4562B358}"/>
              </a:ext>
            </a:extLst>
          </p:cNvPr>
          <p:cNvSpPr>
            <a:spLocks noGrp="1"/>
          </p:cNvSpPr>
          <p:nvPr>
            <p:ph type="body" idx="1"/>
          </p:nvPr>
        </p:nvSpPr>
        <p:spPr>
          <a:xfrm>
            <a:off x="713225" y="1216332"/>
            <a:ext cx="6075000" cy="3259800"/>
          </a:xfrm>
        </p:spPr>
        <p:txBody>
          <a:bodyPr/>
          <a:lstStyle/>
          <a:p>
            <a:r>
              <a:rPr lang="en-US" dirty="0"/>
              <a:t>DQN with random weights </a:t>
            </a:r>
          </a:p>
          <a:p>
            <a:r>
              <a:rPr lang="en-US" dirty="0"/>
              <a:t>training time – 14hrs with 900000 iterations</a:t>
            </a:r>
          </a:p>
          <a:p>
            <a:r>
              <a:rPr lang="en-US" dirty="0"/>
              <a:t>Testing time – 2hrs with 300000 iterations</a:t>
            </a:r>
          </a:p>
          <a:p>
            <a:endParaRPr lang="en-US" dirty="0"/>
          </a:p>
          <a:p>
            <a:pPr marL="139700" indent="0">
              <a:buNone/>
            </a:pPr>
            <a:endParaRPr lang="en-US" dirty="0"/>
          </a:p>
        </p:txBody>
      </p:sp>
      <p:sp>
        <p:nvSpPr>
          <p:cNvPr id="3" name="Title 2">
            <a:extLst>
              <a:ext uri="{FF2B5EF4-FFF2-40B4-BE49-F238E27FC236}">
                <a16:creationId xmlns:a16="http://schemas.microsoft.com/office/drawing/2014/main" id="{C50B4BBD-2B96-FFC7-0740-218FF821D2AD}"/>
              </a:ext>
            </a:extLst>
          </p:cNvPr>
          <p:cNvSpPr>
            <a:spLocks noGrp="1"/>
          </p:cNvSpPr>
          <p:nvPr>
            <p:ph type="title"/>
          </p:nvPr>
        </p:nvSpPr>
        <p:spPr/>
        <p:txBody>
          <a:bodyPr/>
          <a:lstStyle/>
          <a:p>
            <a:r>
              <a:rPr lang="en-US" dirty="0"/>
              <a:t>Results</a:t>
            </a:r>
          </a:p>
        </p:txBody>
      </p:sp>
      <p:pic>
        <p:nvPicPr>
          <p:cNvPr id="4" name="Picture 4" descr="Text&#10;&#10;Description automatically generated">
            <a:extLst>
              <a:ext uri="{FF2B5EF4-FFF2-40B4-BE49-F238E27FC236}">
                <a16:creationId xmlns:a16="http://schemas.microsoft.com/office/drawing/2014/main" id="{315A2553-500B-3897-182D-8447F161A845}"/>
              </a:ext>
            </a:extLst>
          </p:cNvPr>
          <p:cNvPicPr>
            <a:picLocks noChangeAspect="1"/>
          </p:cNvPicPr>
          <p:nvPr/>
        </p:nvPicPr>
        <p:blipFill>
          <a:blip r:embed="rId2"/>
          <a:stretch>
            <a:fillRect/>
          </a:stretch>
        </p:blipFill>
        <p:spPr>
          <a:xfrm>
            <a:off x="1222789" y="2043917"/>
            <a:ext cx="2022517" cy="2859232"/>
          </a:xfrm>
          <a:prstGeom prst="rect">
            <a:avLst/>
          </a:prstGeom>
        </p:spPr>
      </p:pic>
      <p:pic>
        <p:nvPicPr>
          <p:cNvPr id="5" name="Picture 5">
            <a:extLst>
              <a:ext uri="{FF2B5EF4-FFF2-40B4-BE49-F238E27FC236}">
                <a16:creationId xmlns:a16="http://schemas.microsoft.com/office/drawing/2014/main" id="{6D80C2B3-5470-ECD8-DBD1-B1C10C6734D8}"/>
              </a:ext>
            </a:extLst>
          </p:cNvPr>
          <p:cNvPicPr>
            <a:picLocks noChangeAspect="1"/>
          </p:cNvPicPr>
          <p:nvPr/>
        </p:nvPicPr>
        <p:blipFill>
          <a:blip r:embed="rId3"/>
          <a:stretch>
            <a:fillRect/>
          </a:stretch>
        </p:blipFill>
        <p:spPr>
          <a:xfrm>
            <a:off x="4314578" y="4374573"/>
            <a:ext cx="2533650" cy="342900"/>
          </a:xfrm>
          <a:prstGeom prst="rect">
            <a:avLst/>
          </a:prstGeom>
        </p:spPr>
      </p:pic>
      <p:pic>
        <p:nvPicPr>
          <p:cNvPr id="6" name="Picture 6" descr="Chart, line chart&#10;&#10;Description automatically generated">
            <a:extLst>
              <a:ext uri="{FF2B5EF4-FFF2-40B4-BE49-F238E27FC236}">
                <a16:creationId xmlns:a16="http://schemas.microsoft.com/office/drawing/2014/main" id="{4FF1E9B8-94E8-3BBD-8EC4-DA86BC922AA7}"/>
              </a:ext>
            </a:extLst>
          </p:cNvPr>
          <p:cNvPicPr>
            <a:picLocks noChangeAspect="1"/>
          </p:cNvPicPr>
          <p:nvPr/>
        </p:nvPicPr>
        <p:blipFill>
          <a:blip r:embed="rId4"/>
          <a:stretch>
            <a:fillRect/>
          </a:stretch>
        </p:blipFill>
        <p:spPr>
          <a:xfrm>
            <a:off x="3749633" y="2148122"/>
            <a:ext cx="3529940" cy="2123850"/>
          </a:xfrm>
          <a:prstGeom prst="rect">
            <a:avLst/>
          </a:prstGeom>
        </p:spPr>
      </p:pic>
    </p:spTree>
    <p:extLst>
      <p:ext uri="{BB962C8B-B14F-4D97-AF65-F5344CB8AC3E}">
        <p14:creationId xmlns:p14="http://schemas.microsoft.com/office/powerpoint/2010/main" val="1460570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4CAD74-8DED-1456-E2D1-EE1A4562B358}"/>
              </a:ext>
            </a:extLst>
          </p:cNvPr>
          <p:cNvSpPr>
            <a:spLocks noGrp="1"/>
          </p:cNvSpPr>
          <p:nvPr>
            <p:ph type="body" idx="1"/>
          </p:nvPr>
        </p:nvSpPr>
        <p:spPr/>
        <p:txBody>
          <a:bodyPr/>
          <a:lstStyle/>
          <a:p>
            <a:r>
              <a:rPr lang="en-US" dirty="0"/>
              <a:t>DQN with pretrained  weights </a:t>
            </a:r>
          </a:p>
          <a:p>
            <a:r>
              <a:rPr lang="en-US" dirty="0"/>
              <a:t>Total Iterations – 500000</a:t>
            </a:r>
          </a:p>
          <a:p>
            <a:r>
              <a:rPr lang="en-US" dirty="0"/>
              <a:t>OBSERVE Iterations – 100000</a:t>
            </a:r>
          </a:p>
          <a:p>
            <a:r>
              <a:rPr lang="en-US" dirty="0"/>
              <a:t>EXPLORE Iterations – 200000</a:t>
            </a:r>
          </a:p>
          <a:p>
            <a:r>
              <a:rPr lang="en-US" dirty="0"/>
              <a:t>TRAIN Iterations – 200000</a:t>
            </a:r>
          </a:p>
          <a:p>
            <a:r>
              <a:rPr lang="en-US" dirty="0"/>
              <a:t>Score is calculated in the TRAIN iterations and resets to zero every time the bird loses.</a:t>
            </a:r>
          </a:p>
          <a:p>
            <a:pPr marL="139700" indent="0">
              <a:buNone/>
            </a:pPr>
            <a:endParaRPr lang="en-US" dirty="0"/>
          </a:p>
          <a:p>
            <a:endParaRPr lang="en-US" dirty="0"/>
          </a:p>
        </p:txBody>
      </p:sp>
      <p:sp>
        <p:nvSpPr>
          <p:cNvPr id="3" name="Title 2">
            <a:extLst>
              <a:ext uri="{FF2B5EF4-FFF2-40B4-BE49-F238E27FC236}">
                <a16:creationId xmlns:a16="http://schemas.microsoft.com/office/drawing/2014/main" id="{C50B4BBD-2B96-FFC7-0740-218FF821D2AD}"/>
              </a:ext>
            </a:extLst>
          </p:cNvPr>
          <p:cNvSpPr>
            <a:spLocks noGrp="1"/>
          </p:cNvSpPr>
          <p:nvPr>
            <p:ph type="title"/>
          </p:nvPr>
        </p:nvSpPr>
        <p:spPr/>
        <p:txBody>
          <a:bodyPr/>
          <a:lstStyle/>
          <a:p>
            <a:r>
              <a:rPr lang="en-US" dirty="0"/>
              <a:t>Results</a:t>
            </a:r>
          </a:p>
        </p:txBody>
      </p:sp>
      <p:pic>
        <p:nvPicPr>
          <p:cNvPr id="7" name="Picture 7">
            <a:extLst>
              <a:ext uri="{FF2B5EF4-FFF2-40B4-BE49-F238E27FC236}">
                <a16:creationId xmlns:a16="http://schemas.microsoft.com/office/drawing/2014/main" id="{2C99FFE0-8DFA-06B0-1FA3-9097600ADAE1}"/>
              </a:ext>
            </a:extLst>
          </p:cNvPr>
          <p:cNvPicPr>
            <a:picLocks noChangeAspect="1"/>
          </p:cNvPicPr>
          <p:nvPr/>
        </p:nvPicPr>
        <p:blipFill>
          <a:blip r:embed="rId2"/>
          <a:stretch>
            <a:fillRect/>
          </a:stretch>
        </p:blipFill>
        <p:spPr>
          <a:xfrm>
            <a:off x="2438524" y="3267013"/>
            <a:ext cx="2114550" cy="257175"/>
          </a:xfrm>
          <a:prstGeom prst="rect">
            <a:avLst/>
          </a:prstGeom>
        </p:spPr>
      </p:pic>
    </p:spTree>
    <p:extLst>
      <p:ext uri="{BB962C8B-B14F-4D97-AF65-F5344CB8AC3E}">
        <p14:creationId xmlns:p14="http://schemas.microsoft.com/office/powerpoint/2010/main" val="3662689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D1452-FFC9-C172-FFC5-837E623BAFA4}"/>
              </a:ext>
            </a:extLst>
          </p:cNvPr>
          <p:cNvSpPr>
            <a:spLocks noGrp="1"/>
          </p:cNvSpPr>
          <p:nvPr>
            <p:ph type="body" idx="1"/>
          </p:nvPr>
        </p:nvSpPr>
        <p:spPr/>
        <p:txBody>
          <a:bodyPr/>
          <a:lstStyle/>
          <a:p>
            <a:r>
              <a:rPr lang="en-US" dirty="0"/>
              <a:t>DDQN using Experience Replay</a:t>
            </a:r>
          </a:p>
          <a:p>
            <a:pPr marL="139700" indent="0">
              <a:buNone/>
            </a:pPr>
            <a:endParaRPr lang="en-US" dirty="0"/>
          </a:p>
        </p:txBody>
      </p:sp>
      <p:sp>
        <p:nvSpPr>
          <p:cNvPr id="3" name="Title 2">
            <a:extLst>
              <a:ext uri="{FF2B5EF4-FFF2-40B4-BE49-F238E27FC236}">
                <a16:creationId xmlns:a16="http://schemas.microsoft.com/office/drawing/2014/main" id="{8157DFF9-C175-528B-2AEC-F2701B7B28F7}"/>
              </a:ext>
            </a:extLst>
          </p:cNvPr>
          <p:cNvSpPr>
            <a:spLocks noGrp="1"/>
          </p:cNvSpPr>
          <p:nvPr>
            <p:ph type="title"/>
          </p:nvPr>
        </p:nvSpPr>
        <p:spPr/>
        <p:txBody>
          <a:bodyPr/>
          <a:lstStyle/>
          <a:p>
            <a:r>
              <a:rPr lang="en-US" dirty="0"/>
              <a:t>Results</a:t>
            </a:r>
          </a:p>
        </p:txBody>
      </p:sp>
      <p:pic>
        <p:nvPicPr>
          <p:cNvPr id="4" name="Picture 4" descr="Text, table&#10;&#10;Description automatically generated">
            <a:extLst>
              <a:ext uri="{FF2B5EF4-FFF2-40B4-BE49-F238E27FC236}">
                <a16:creationId xmlns:a16="http://schemas.microsoft.com/office/drawing/2014/main" id="{6FB1687B-C5FA-772B-2E9D-6903C7DD7AE7}"/>
              </a:ext>
            </a:extLst>
          </p:cNvPr>
          <p:cNvPicPr>
            <a:picLocks noChangeAspect="1"/>
          </p:cNvPicPr>
          <p:nvPr/>
        </p:nvPicPr>
        <p:blipFill>
          <a:blip r:embed="rId2"/>
          <a:stretch>
            <a:fillRect/>
          </a:stretch>
        </p:blipFill>
        <p:spPr>
          <a:xfrm>
            <a:off x="1270660" y="1914307"/>
            <a:ext cx="2743200" cy="928937"/>
          </a:xfrm>
          <a:prstGeom prst="rect">
            <a:avLst/>
          </a:prstGeom>
        </p:spPr>
      </p:pic>
      <p:pic>
        <p:nvPicPr>
          <p:cNvPr id="5" name="Picture 5">
            <a:extLst>
              <a:ext uri="{FF2B5EF4-FFF2-40B4-BE49-F238E27FC236}">
                <a16:creationId xmlns:a16="http://schemas.microsoft.com/office/drawing/2014/main" id="{C3C80F46-F27E-E4A9-267D-C0E8533F0566}"/>
              </a:ext>
            </a:extLst>
          </p:cNvPr>
          <p:cNvPicPr>
            <a:picLocks noChangeAspect="1"/>
          </p:cNvPicPr>
          <p:nvPr/>
        </p:nvPicPr>
        <p:blipFill>
          <a:blip r:embed="rId3"/>
          <a:stretch>
            <a:fillRect/>
          </a:stretch>
        </p:blipFill>
        <p:spPr>
          <a:xfrm>
            <a:off x="1270660" y="3592616"/>
            <a:ext cx="2743200" cy="1001320"/>
          </a:xfrm>
          <a:prstGeom prst="rect">
            <a:avLst/>
          </a:prstGeom>
        </p:spPr>
      </p:pic>
      <p:cxnSp>
        <p:nvCxnSpPr>
          <p:cNvPr id="9" name="Straight Arrow Connector 8">
            <a:extLst>
              <a:ext uri="{FF2B5EF4-FFF2-40B4-BE49-F238E27FC236}">
                <a16:creationId xmlns:a16="http://schemas.microsoft.com/office/drawing/2014/main" id="{BDC66B0D-7A9A-F06C-301C-5E92B462A2A5}"/>
              </a:ext>
            </a:extLst>
          </p:cNvPr>
          <p:cNvCxnSpPr/>
          <p:nvPr/>
        </p:nvCxnSpPr>
        <p:spPr>
          <a:xfrm>
            <a:off x="2421661" y="2930269"/>
            <a:ext cx="1483" cy="5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10">
            <a:extLst>
              <a:ext uri="{FF2B5EF4-FFF2-40B4-BE49-F238E27FC236}">
                <a16:creationId xmlns:a16="http://schemas.microsoft.com/office/drawing/2014/main" id="{E64BF02E-A31D-87C7-B2E1-C7039A17B6B6}"/>
              </a:ext>
            </a:extLst>
          </p:cNvPr>
          <p:cNvPicPr>
            <a:picLocks noChangeAspect="1"/>
          </p:cNvPicPr>
          <p:nvPr/>
        </p:nvPicPr>
        <p:blipFill rotWithShape="1">
          <a:blip r:embed="rId4"/>
          <a:srcRect l="1235" r="43210" b="-23333"/>
          <a:stretch/>
        </p:blipFill>
        <p:spPr>
          <a:xfrm>
            <a:off x="4642386" y="4346030"/>
            <a:ext cx="1513415" cy="246698"/>
          </a:xfrm>
          <a:prstGeom prst="rect">
            <a:avLst/>
          </a:prstGeom>
        </p:spPr>
      </p:pic>
      <p:pic>
        <p:nvPicPr>
          <p:cNvPr id="6" name="Picture 6">
            <a:extLst>
              <a:ext uri="{FF2B5EF4-FFF2-40B4-BE49-F238E27FC236}">
                <a16:creationId xmlns:a16="http://schemas.microsoft.com/office/drawing/2014/main" id="{40CA52EA-A885-38EC-789B-CA46D5D54820}"/>
              </a:ext>
            </a:extLst>
          </p:cNvPr>
          <p:cNvPicPr>
            <a:picLocks noChangeAspect="1"/>
          </p:cNvPicPr>
          <p:nvPr/>
        </p:nvPicPr>
        <p:blipFill>
          <a:blip r:embed="rId5"/>
          <a:stretch>
            <a:fillRect/>
          </a:stretch>
        </p:blipFill>
        <p:spPr>
          <a:xfrm>
            <a:off x="4639115" y="228600"/>
            <a:ext cx="2329132" cy="4114800"/>
          </a:xfrm>
          <a:prstGeom prst="rect">
            <a:avLst/>
          </a:prstGeom>
        </p:spPr>
      </p:pic>
    </p:spTree>
    <p:extLst>
      <p:ext uri="{BB962C8B-B14F-4D97-AF65-F5344CB8AC3E}">
        <p14:creationId xmlns:p14="http://schemas.microsoft.com/office/powerpoint/2010/main" val="2981845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D409A-D134-5C7E-C9DA-757999C3B14B}"/>
              </a:ext>
            </a:extLst>
          </p:cNvPr>
          <p:cNvSpPr>
            <a:spLocks noGrp="1"/>
          </p:cNvSpPr>
          <p:nvPr>
            <p:ph type="title"/>
          </p:nvPr>
        </p:nvSpPr>
        <p:spPr>
          <a:xfrm>
            <a:off x="2457413" y="2080869"/>
            <a:ext cx="4220700" cy="982200"/>
          </a:xfrm>
        </p:spPr>
        <p:txBody>
          <a:bodyPr spcFirstLastPara="1" wrap="square" lIns="91425" tIns="91425" rIns="91425" bIns="91425" anchor="ctr" anchorCtr="0">
            <a:noAutofit/>
          </a:bodyPr>
          <a:lstStyle/>
          <a:p>
            <a:pPr algn="ctr"/>
            <a:r>
              <a:rPr lang="en-US" dirty="0">
                <a:solidFill>
                  <a:schemeClr val="tx1"/>
                </a:solidFill>
              </a:rPr>
              <a:t>THANK YOU</a:t>
            </a:r>
            <a:endParaRPr lang="en-US"/>
          </a:p>
        </p:txBody>
      </p:sp>
    </p:spTree>
    <p:extLst>
      <p:ext uri="{BB962C8B-B14F-4D97-AF65-F5344CB8AC3E}">
        <p14:creationId xmlns:p14="http://schemas.microsoft.com/office/powerpoint/2010/main" val="390900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rPr>
              <a:t>Team - 8</a:t>
            </a:r>
            <a:endParaRPr b="1" dirty="0">
              <a:solidFill>
                <a:schemeClr val="lt1"/>
              </a:solidFill>
            </a:endParaRPr>
          </a:p>
        </p:txBody>
      </p:sp>
      <p:sp>
        <p:nvSpPr>
          <p:cNvPr id="247" name="Google Shape;247;p41"/>
          <p:cNvSpPr txBox="1">
            <a:spLocks noGrp="1"/>
          </p:cNvSpPr>
          <p:nvPr>
            <p:ph type="subTitle" idx="1"/>
          </p:nvPr>
        </p:nvSpPr>
        <p:spPr>
          <a:xfrm>
            <a:off x="5451879" y="1530002"/>
            <a:ext cx="2454000"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CB.EN.U4AIE19019</a:t>
            </a:r>
            <a:endParaRPr dirty="0"/>
          </a:p>
        </p:txBody>
      </p:sp>
      <p:sp>
        <p:nvSpPr>
          <p:cNvPr id="248" name="Google Shape;248;p41"/>
          <p:cNvSpPr txBox="1">
            <a:spLocks noGrp="1"/>
          </p:cNvSpPr>
          <p:nvPr>
            <p:ph type="title" idx="5"/>
          </p:nvPr>
        </p:nvSpPr>
        <p:spPr>
          <a:xfrm>
            <a:off x="5451879" y="1254457"/>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rPr>
              <a:t>C </a:t>
            </a:r>
            <a:r>
              <a:rPr lang="en-US" dirty="0" err="1">
                <a:solidFill>
                  <a:schemeClr val="dk1"/>
                </a:solidFill>
              </a:rPr>
              <a:t>Satyananth</a:t>
            </a:r>
            <a:endParaRPr dirty="0">
              <a:solidFill>
                <a:schemeClr val="dk1"/>
              </a:solidFill>
            </a:endParaRPr>
          </a:p>
        </p:txBody>
      </p:sp>
      <p:sp>
        <p:nvSpPr>
          <p:cNvPr id="249" name="Google Shape;249;p41"/>
          <p:cNvSpPr txBox="1">
            <a:spLocks noGrp="1"/>
          </p:cNvSpPr>
          <p:nvPr>
            <p:ph type="title"/>
          </p:nvPr>
        </p:nvSpPr>
        <p:spPr>
          <a:xfrm>
            <a:off x="5451879" y="2093682"/>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800" dirty="0"/>
              <a:t>K V Sai Krishna </a:t>
            </a:r>
            <a:endParaRPr dirty="0">
              <a:solidFill>
                <a:schemeClr val="dk1"/>
              </a:solidFill>
            </a:endParaRPr>
          </a:p>
        </p:txBody>
      </p:sp>
      <p:sp>
        <p:nvSpPr>
          <p:cNvPr id="250" name="Google Shape;250;p41"/>
          <p:cNvSpPr txBox="1">
            <a:spLocks noGrp="1"/>
          </p:cNvSpPr>
          <p:nvPr>
            <p:ph type="subTitle" idx="13"/>
          </p:nvPr>
        </p:nvSpPr>
        <p:spPr>
          <a:xfrm>
            <a:off x="5451879" y="2373155"/>
            <a:ext cx="2454000" cy="2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CB.EN.U4AIE19035</a:t>
            </a:r>
          </a:p>
        </p:txBody>
      </p:sp>
      <p:sp>
        <p:nvSpPr>
          <p:cNvPr id="251" name="Google Shape;251;p41"/>
          <p:cNvSpPr txBox="1">
            <a:spLocks noGrp="1"/>
          </p:cNvSpPr>
          <p:nvPr>
            <p:ph type="title" idx="2"/>
          </p:nvPr>
        </p:nvSpPr>
        <p:spPr>
          <a:xfrm>
            <a:off x="4572000" y="137452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52" name="Google Shape;252;p41"/>
          <p:cNvSpPr txBox="1">
            <a:spLocks noGrp="1"/>
          </p:cNvSpPr>
          <p:nvPr>
            <p:ph type="title" idx="3"/>
          </p:nvPr>
        </p:nvSpPr>
        <p:spPr>
          <a:xfrm>
            <a:off x="4572000" y="2242447"/>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53" name="Google Shape;253;p41"/>
          <p:cNvSpPr txBox="1">
            <a:spLocks noGrp="1"/>
          </p:cNvSpPr>
          <p:nvPr>
            <p:ph type="title" idx="6"/>
          </p:nvPr>
        </p:nvSpPr>
        <p:spPr>
          <a:xfrm>
            <a:off x="5451879" y="2970807"/>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800" dirty="0"/>
              <a:t>P Sri </a:t>
            </a:r>
            <a:r>
              <a:rPr lang="en-IN" sz="1800" dirty="0" err="1"/>
              <a:t>Vaishno</a:t>
            </a:r>
            <a:r>
              <a:rPr lang="en-IN" sz="1800" dirty="0"/>
              <a:t> </a:t>
            </a:r>
            <a:endParaRPr dirty="0">
              <a:solidFill>
                <a:schemeClr val="dk1"/>
              </a:solidFill>
            </a:endParaRPr>
          </a:p>
        </p:txBody>
      </p:sp>
      <p:sp>
        <p:nvSpPr>
          <p:cNvPr id="254" name="Google Shape;254;p41"/>
          <p:cNvSpPr txBox="1">
            <a:spLocks noGrp="1"/>
          </p:cNvSpPr>
          <p:nvPr>
            <p:ph type="subTitle" idx="9"/>
          </p:nvPr>
        </p:nvSpPr>
        <p:spPr>
          <a:xfrm>
            <a:off x="5451879" y="3255877"/>
            <a:ext cx="2454000" cy="236700"/>
          </a:xfrm>
          <a:prstGeom prst="rect">
            <a:avLst/>
          </a:prstGeom>
        </p:spPr>
        <p:txBody>
          <a:bodyPr spcFirstLastPara="1" wrap="square" lIns="91425" tIns="91425" rIns="91425" bIns="91425" anchor="t" anchorCtr="0">
            <a:noAutofit/>
          </a:bodyPr>
          <a:lstStyle/>
          <a:p>
            <a:pPr marL="0" indent="0"/>
            <a:r>
              <a:rPr lang="en-IN" dirty="0"/>
              <a:t>CB.EN.U4AIE19048</a:t>
            </a:r>
          </a:p>
          <a:p>
            <a:pPr marL="0" lvl="0" indent="0" algn="l" rtl="0">
              <a:spcBef>
                <a:spcPts val="0"/>
              </a:spcBef>
              <a:spcAft>
                <a:spcPts val="0"/>
              </a:spcAft>
              <a:buNone/>
            </a:pPr>
            <a:endParaRPr lang="en-IN" dirty="0"/>
          </a:p>
        </p:txBody>
      </p:sp>
      <p:sp>
        <p:nvSpPr>
          <p:cNvPr id="257" name="Google Shape;257;p41"/>
          <p:cNvSpPr txBox="1">
            <a:spLocks noGrp="1"/>
          </p:cNvSpPr>
          <p:nvPr>
            <p:ph type="title" idx="7"/>
          </p:nvPr>
        </p:nvSpPr>
        <p:spPr>
          <a:xfrm>
            <a:off x="4572000" y="309087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59" name="Google Shape;259;p41"/>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47"/>
        <p:cNvGrpSpPr/>
        <p:nvPr/>
      </p:nvGrpSpPr>
      <p:grpSpPr>
        <a:xfrm>
          <a:off x="0" y="0"/>
          <a:ext cx="0" cy="0"/>
          <a:chOff x="0" y="0"/>
          <a:chExt cx="0" cy="0"/>
        </a:xfrm>
      </p:grpSpPr>
      <p:sp>
        <p:nvSpPr>
          <p:cNvPr id="348" name="Google Shape;348;p51"/>
          <p:cNvSpPr txBox="1">
            <a:spLocks noGrp="1"/>
          </p:cNvSpPr>
          <p:nvPr>
            <p:ph type="title"/>
          </p:nvPr>
        </p:nvSpPr>
        <p:spPr>
          <a:xfrm>
            <a:off x="1383600" y="2307450"/>
            <a:ext cx="63768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b="1" dirty="0"/>
              <a:t>TABLE OF CONTENTS</a:t>
            </a:r>
          </a:p>
        </p:txBody>
      </p:sp>
      <p:sp>
        <p:nvSpPr>
          <p:cNvPr id="349" name="Google Shape;349;p51"/>
          <p:cNvSpPr txBox="1">
            <a:spLocks noGrp="1"/>
          </p:cNvSpPr>
          <p:nvPr>
            <p:ph type="title" idx="2"/>
          </p:nvPr>
        </p:nvSpPr>
        <p:spPr>
          <a:xfrm>
            <a:off x="1120873" y="1191990"/>
            <a:ext cx="1959300"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a:t>
            </a:r>
            <a:endParaRPr dirty="0"/>
          </a:p>
        </p:txBody>
      </p:sp>
      <p:sp>
        <p:nvSpPr>
          <p:cNvPr id="351" name="Google Shape;351;p51"/>
          <p:cNvSpPr txBox="1">
            <a:spLocks noGrp="1"/>
          </p:cNvSpPr>
          <p:nvPr>
            <p:ph type="title" idx="3"/>
          </p:nvPr>
        </p:nvSpPr>
        <p:spPr>
          <a:xfrm>
            <a:off x="933761" y="3880249"/>
            <a:ext cx="2333525"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Implementation</a:t>
            </a:r>
            <a:endParaRPr dirty="0"/>
          </a:p>
        </p:txBody>
      </p:sp>
      <p:sp>
        <p:nvSpPr>
          <p:cNvPr id="353" name="Google Shape;353;p51"/>
          <p:cNvSpPr txBox="1">
            <a:spLocks noGrp="1"/>
          </p:cNvSpPr>
          <p:nvPr>
            <p:ph type="title" idx="5"/>
          </p:nvPr>
        </p:nvSpPr>
        <p:spPr>
          <a:xfrm>
            <a:off x="5829962" y="1191990"/>
            <a:ext cx="2427027"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a:t>
            </a:r>
          </a:p>
        </p:txBody>
      </p:sp>
      <p:sp>
        <p:nvSpPr>
          <p:cNvPr id="355" name="Google Shape;355;p51"/>
          <p:cNvSpPr txBox="1">
            <a:spLocks noGrp="1"/>
          </p:cNvSpPr>
          <p:nvPr>
            <p:ph type="title" idx="7"/>
          </p:nvPr>
        </p:nvSpPr>
        <p:spPr>
          <a:xfrm>
            <a:off x="6063825" y="3880249"/>
            <a:ext cx="1959300"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Flappy Bird Model and Results</a:t>
            </a:r>
            <a:endParaRPr dirty="0"/>
          </a:p>
        </p:txBody>
      </p:sp>
      <p:sp>
        <p:nvSpPr>
          <p:cNvPr id="357" name="Google Shape;357;p51"/>
          <p:cNvSpPr/>
          <p:nvPr/>
        </p:nvSpPr>
        <p:spPr>
          <a:xfrm rot="10800000">
            <a:off x="1682775" y="545312"/>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rot="10800000">
            <a:off x="1682775" y="3132225"/>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1"/>
          <p:cNvSpPr/>
          <p:nvPr/>
        </p:nvSpPr>
        <p:spPr>
          <a:xfrm rot="10800000">
            <a:off x="6625746" y="545312"/>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1"/>
          <p:cNvSpPr/>
          <p:nvPr/>
        </p:nvSpPr>
        <p:spPr>
          <a:xfrm rot="10800000">
            <a:off x="6625746" y="3132000"/>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1" name="Google Shape;361;p51"/>
          <p:cNvCxnSpPr/>
          <p:nvPr/>
        </p:nvCxnSpPr>
        <p:spPr>
          <a:xfrm>
            <a:off x="-22525" y="25649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362" name="Google Shape;362;p51"/>
          <p:cNvCxnSpPr/>
          <p:nvPr/>
        </p:nvCxnSpPr>
        <p:spPr>
          <a:xfrm>
            <a:off x="6285300" y="2571750"/>
            <a:ext cx="2858700" cy="0"/>
          </a:xfrm>
          <a:prstGeom prst="straightConnector1">
            <a:avLst/>
          </a:prstGeom>
          <a:noFill/>
          <a:ln w="19050" cap="flat" cmpd="sng">
            <a:solidFill>
              <a:schemeClr val="dk1"/>
            </a:solidFill>
            <a:prstDash val="solid"/>
            <a:round/>
            <a:headEnd type="none" w="med" len="med"/>
            <a:tailEnd type="none" w="med" len="med"/>
          </a:ln>
        </p:spPr>
      </p:cxnSp>
      <p:cxnSp>
        <p:nvCxnSpPr>
          <p:cNvPr id="363" name="Google Shape;363;p51"/>
          <p:cNvCxnSpPr/>
          <p:nvPr/>
        </p:nvCxnSpPr>
        <p:spPr>
          <a:xfrm>
            <a:off x="4572000" y="3179625"/>
            <a:ext cx="0" cy="930900"/>
          </a:xfrm>
          <a:prstGeom prst="straightConnector1">
            <a:avLst/>
          </a:prstGeom>
          <a:noFill/>
          <a:ln w="19050" cap="flat" cmpd="sng">
            <a:solidFill>
              <a:schemeClr val="dk1"/>
            </a:solidFill>
            <a:prstDash val="solid"/>
            <a:round/>
            <a:headEnd type="none" w="med" len="med"/>
            <a:tailEnd type="none" w="med" len="med"/>
          </a:ln>
        </p:spPr>
      </p:cxnSp>
      <p:cxnSp>
        <p:nvCxnSpPr>
          <p:cNvPr id="364" name="Google Shape;364;p51"/>
          <p:cNvCxnSpPr/>
          <p:nvPr/>
        </p:nvCxnSpPr>
        <p:spPr>
          <a:xfrm>
            <a:off x="4572000" y="1276600"/>
            <a:ext cx="0" cy="9309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Introduction</a:t>
            </a:r>
            <a:endParaRPr b="1" dirty="0">
              <a:solidFill>
                <a:schemeClr val="dk1"/>
              </a:solidFill>
            </a:endParaRPr>
          </a:p>
        </p:txBody>
      </p:sp>
      <p:sp>
        <p:nvSpPr>
          <p:cNvPr id="240" name="Google Shape;240;p40"/>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u="none" dirty="0">
                <a:solidFill>
                  <a:schemeClr val="dk1"/>
                </a:solidFill>
                <a:latin typeface="Didact Gothic"/>
                <a:ea typeface="Didact Gothic"/>
                <a:cs typeface="Didact Gothic"/>
                <a:sym typeface="Didact Gothic"/>
              </a:rPr>
              <a:t>Deep Reinforcement Learning is the combination of Reinforcement Learning with Deep Learning techniques to solve challenging sequential decision-making problems. The use of deep learning is most useful in problems with high-dimensional state space. This means, that with deep learning, Reinforcement Learning is able to solve more complicated tasks with lower prior knowledge because of its ability to learn different levels of abstractions from data.</a:t>
            </a:r>
            <a:endParaRPr sz="1800" u="none" dirty="0">
              <a:solidFill>
                <a:schemeClr val="dk1"/>
              </a:solidFill>
              <a:latin typeface="Didact Gothic"/>
              <a:ea typeface="Didact Gothic"/>
              <a:cs typeface="Didact Gothic"/>
              <a:sym typeface="Didact Gothic"/>
            </a:endParaRPr>
          </a:p>
        </p:txBody>
      </p:sp>
      <p:cxnSp>
        <p:nvCxnSpPr>
          <p:cNvPr id="241" name="Google Shape;241;p40"/>
          <p:cNvCxnSpPr/>
          <p:nvPr/>
        </p:nvCxnSpPr>
        <p:spPr>
          <a:xfrm>
            <a:off x="819525" y="1268827"/>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AFB4-8EEA-46D4-BA51-4573D4045EEA}"/>
              </a:ext>
            </a:extLst>
          </p:cNvPr>
          <p:cNvSpPr>
            <a:spLocks noGrp="1"/>
          </p:cNvSpPr>
          <p:nvPr>
            <p:ph type="title"/>
          </p:nvPr>
        </p:nvSpPr>
        <p:spPr/>
        <p:txBody>
          <a:bodyPr/>
          <a:lstStyle/>
          <a:p>
            <a:pPr algn="l"/>
            <a:r>
              <a:rPr lang="en-IN" dirty="0"/>
              <a:t>What is Q Learning?</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BE23418-8B39-4E53-8053-D3BE2E920E75}"/>
                  </a:ext>
                </a:extLst>
              </p:cNvPr>
              <p:cNvSpPr>
                <a:spLocks noGrp="1"/>
              </p:cNvSpPr>
              <p:nvPr>
                <p:ph type="body" idx="1"/>
              </p:nvPr>
            </p:nvSpPr>
            <p:spPr>
              <a:xfrm>
                <a:off x="644799" y="1244165"/>
                <a:ext cx="7315973" cy="3756006"/>
              </a:xfrm>
            </p:spPr>
            <p:txBody>
              <a:bodyPr/>
              <a:lstStyle/>
              <a:p>
                <a:pPr marL="158750" indent="0" algn="just">
                  <a:buNone/>
                </a:pPr>
                <a:r>
                  <a:rPr lang="en-IN" dirty="0"/>
                  <a:t>The idea of Q-learning which is a reinforcement learning technique used for learning the optimal policy in a </a:t>
                </a:r>
                <a:r>
                  <a:rPr lang="en-IN" dirty="0">
                    <a:solidFill>
                      <a:schemeClr val="tx1"/>
                    </a:solidFill>
                  </a:rPr>
                  <a:t>Markov decision process</a:t>
                </a:r>
                <a:r>
                  <a:rPr lang="en-IN" dirty="0"/>
                  <a:t>.</a:t>
                </a:r>
              </a:p>
              <a:p>
                <a:pPr marL="158750" indent="0" algn="just">
                  <a:buNone/>
                </a:pPr>
                <a:r>
                  <a:rPr lang="en-IN" dirty="0"/>
                  <a:t>The optimal policy has an optimal action value function, or optimal Q-function, which is denoted as q* and defined as,</a:t>
                </a:r>
              </a:p>
              <a:p>
                <a:pPr marL="158750" indent="0" algn="just">
                  <a:buNone/>
                </a:pPr>
                <a14:m>
                  <m:oMathPara xmlns:m="http://schemas.openxmlformats.org/officeDocument/2006/math">
                    <m:oMathParaPr>
                      <m:jc m:val="centerGroup"/>
                    </m:oMathParaPr>
                    <m:oMath xmlns:m="http://schemas.openxmlformats.org/officeDocument/2006/math">
                      <m:sSub>
                        <m:sSubPr>
                          <m:ctrlPr>
                            <a:rPr lang="en-IN" i="1" smtClean="0">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𝑞</m:t>
                          </m:r>
                        </m:e>
                        <m:sub>
                          <m:r>
                            <a:rPr lang="en-IN" i="1">
                              <a:solidFill>
                                <a:schemeClr val="tx1"/>
                              </a:solidFill>
                              <a:latin typeface="Cambria Math" panose="02040503050406030204" pitchFamily="18" charset="0"/>
                            </a:rPr>
                            <m:t>∗</m:t>
                          </m:r>
                        </m:sub>
                      </m:sSub>
                      <m:r>
                        <a:rPr lang="en-IN">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𝑠</m:t>
                      </m:r>
                      <m:r>
                        <a:rPr lang="en-IN">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𝑎</m:t>
                      </m:r>
                      <m:r>
                        <a:rPr lang="en-IN">
                          <a:solidFill>
                            <a:schemeClr val="tx1"/>
                          </a:solidFill>
                          <a:latin typeface="Cambria Math" panose="02040503050406030204" pitchFamily="18" charset="0"/>
                        </a:rPr>
                        <m:t>)=</m:t>
                      </m:r>
                      <m:limLow>
                        <m:limLowPr>
                          <m:ctrlPr>
                            <a:rPr lang="en-IN" i="1">
                              <a:solidFill>
                                <a:schemeClr val="tx1"/>
                              </a:solidFill>
                              <a:latin typeface="Cambria Math" panose="02040503050406030204" pitchFamily="18" charset="0"/>
                            </a:rPr>
                          </m:ctrlPr>
                        </m:limLowPr>
                        <m:e>
                          <m:r>
                            <m:rPr>
                              <m:sty m:val="p"/>
                            </m:rPr>
                            <a:rPr lang="en-IN">
                              <a:solidFill>
                                <a:schemeClr val="tx1"/>
                              </a:solidFill>
                              <a:latin typeface="Cambria Math" panose="02040503050406030204" pitchFamily="18" charset="0"/>
                            </a:rPr>
                            <m:t>max</m:t>
                          </m:r>
                        </m:e>
                        <m:lim>
                          <m:r>
                            <a:rPr lang="en-IN" i="1">
                              <a:solidFill>
                                <a:schemeClr val="tx1"/>
                              </a:solidFill>
                              <a:latin typeface="Cambria Math" panose="02040503050406030204" pitchFamily="18" charset="0"/>
                            </a:rPr>
                            <m:t>𝜋</m:t>
                          </m:r>
                        </m:lim>
                      </m:limLow>
                      <m:r>
                        <a:rPr lang="en-IN">
                          <a:solidFill>
                            <a:schemeClr val="tx1"/>
                          </a:solidFill>
                          <a:latin typeface="Cambria Math" panose="02040503050406030204" pitchFamily="18" charset="0"/>
                        </a:rPr>
                        <m:t> </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𝑞</m:t>
                          </m:r>
                        </m:e>
                        <m:sub>
                          <m:r>
                            <a:rPr lang="en-IN" i="1">
                              <a:solidFill>
                                <a:schemeClr val="tx1"/>
                              </a:solidFill>
                              <a:latin typeface="Cambria Math" panose="02040503050406030204" pitchFamily="18" charset="0"/>
                            </a:rPr>
                            <m:t>𝜋</m:t>
                          </m:r>
                        </m:sub>
                      </m:sSub>
                      <m:r>
                        <a:rPr lang="en-IN">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𝑠</m:t>
                      </m:r>
                      <m:r>
                        <a:rPr lang="en-IN">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𝑎</m:t>
                      </m:r>
                      <m:r>
                        <a:rPr lang="en-IN">
                          <a:solidFill>
                            <a:schemeClr val="tx1"/>
                          </a:solidFill>
                          <a:latin typeface="Cambria Math" panose="02040503050406030204" pitchFamily="18" charset="0"/>
                        </a:rPr>
                        <m:t>)</m:t>
                      </m:r>
                    </m:oMath>
                  </m:oMathPara>
                </a14:m>
                <a:endParaRPr lang="en-IN" dirty="0"/>
              </a:p>
              <a:p>
                <a:pPr marL="158750" indent="0" algn="just">
                  <a:buNone/>
                </a:pPr>
                <a:r>
                  <a:rPr lang="en-IN" dirty="0"/>
                  <a:t>for all s ∈ S and a ∈ A(s). In other words, q* gives the largest expected return achievable by any policy π for each possible state-action pair.</a:t>
                </a:r>
              </a:p>
              <a:p>
                <a:pPr marL="158750" indent="0" algn="just">
                  <a:buNone/>
                </a:pPr>
                <a:r>
                  <a:rPr lang="en-IN" dirty="0"/>
                  <a:t>Quality here represents how useful a given action is in gaining some future reward.</a:t>
                </a:r>
              </a:p>
              <a:p>
                <a:pPr marL="158750" indent="0" algn="just">
                  <a:buNone/>
                </a:pPr>
                <a:endParaRPr lang="en-IN" dirty="0"/>
              </a:p>
              <a:p>
                <a:pPr marL="158750" indent="0" algn="just">
                  <a:buNone/>
                </a:pPr>
                <a:endParaRPr lang="en-IN" dirty="0"/>
              </a:p>
              <a:p>
                <a:pPr marL="158750" indent="0" algn="just">
                  <a:buNone/>
                </a:pPr>
                <a:r>
                  <a:rPr lang="en-US" dirty="0"/>
                  <a:t>It states that, for any state-action pair (𝑠,𝑎) at time 𝑡, the expected return from starting in state 𝑠, selecting action 𝑎 and following the optimal policy thereafter is going to be the expected reward we get from taking action 𝑎 in state 𝑠, which is 𝑅(𝑡+1), plus the maximum expected discounted return that can be achieved from any possible next state-action pair (𝑠′,𝑎′ ).</a:t>
                </a:r>
              </a:p>
              <a:p>
                <a:pPr marL="158750" indent="0" algn="just">
                  <a:buNone/>
                </a:pPr>
                <a:endParaRPr lang="en-IN" dirty="0"/>
              </a:p>
            </p:txBody>
          </p:sp>
        </mc:Choice>
        <mc:Fallback>
          <p:sp>
            <p:nvSpPr>
              <p:cNvPr id="3" name="Text Placeholder 2">
                <a:extLst>
                  <a:ext uri="{FF2B5EF4-FFF2-40B4-BE49-F238E27FC236}">
                    <a16:creationId xmlns:a16="http://schemas.microsoft.com/office/drawing/2014/main" id="{6BE23418-8B39-4E53-8053-D3BE2E920E75}"/>
                  </a:ext>
                </a:extLst>
              </p:cNvPr>
              <p:cNvSpPr>
                <a:spLocks noGrp="1" noRot="1" noChangeAspect="1" noMove="1" noResize="1" noEditPoints="1" noAdjustHandles="1" noChangeArrowheads="1" noChangeShapeType="1" noTextEdit="1"/>
              </p:cNvSpPr>
              <p:nvPr>
                <p:ph type="body" idx="1"/>
              </p:nvPr>
            </p:nvSpPr>
            <p:spPr>
              <a:xfrm>
                <a:off x="644799" y="1244165"/>
                <a:ext cx="7315973" cy="3756006"/>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017016" y="3177781"/>
                <a:ext cx="2571538" cy="340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200" i="1" smtClean="0">
                              <a:solidFill>
                                <a:schemeClr val="tx1"/>
                              </a:solidFill>
                              <a:latin typeface="Cambria Math" panose="02040503050406030204" pitchFamily="18" charset="0"/>
                            </a:rPr>
                          </m:ctrlPr>
                        </m:sSubPr>
                        <m:e>
                          <m:r>
                            <a:rPr lang="en-IN" sz="1200" i="1">
                              <a:solidFill>
                                <a:schemeClr val="tx1"/>
                              </a:solidFill>
                              <a:latin typeface="Cambria Math" panose="02040503050406030204" pitchFamily="18" charset="0"/>
                            </a:rPr>
                            <m:t>𝑞</m:t>
                          </m:r>
                        </m:e>
                        <m:sub>
                          <m:r>
                            <a:rPr lang="en-IN" sz="1200">
                              <a:solidFill>
                                <a:schemeClr val="tx1"/>
                              </a:solidFill>
                              <a:latin typeface="Cambria Math" panose="02040503050406030204" pitchFamily="18" charset="0"/>
                            </a:rPr>
                            <m:t>∗</m:t>
                          </m:r>
                        </m:sub>
                      </m:sSub>
                      <m:r>
                        <a:rPr lang="en-IN" sz="1200">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𝑠</m:t>
                      </m:r>
                      <m:r>
                        <a:rPr lang="en-IN" sz="1200">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𝑎</m:t>
                      </m:r>
                      <m:r>
                        <a:rPr lang="en-IN" sz="1200">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𝐸</m:t>
                      </m:r>
                      <m:d>
                        <m:dPr>
                          <m:begChr m:val="["/>
                          <m:endChr m:val="]"/>
                          <m:ctrlPr>
                            <a:rPr lang="en-IN" sz="1200" i="1">
                              <a:solidFill>
                                <a:schemeClr val="tx1"/>
                              </a:solidFill>
                              <a:latin typeface="Cambria Math" panose="02040503050406030204" pitchFamily="18" charset="0"/>
                            </a:rPr>
                          </m:ctrlPr>
                        </m:dPr>
                        <m:e>
                          <m:sSub>
                            <m:sSubPr>
                              <m:ctrlPr>
                                <a:rPr lang="en-IN" sz="1200" i="1">
                                  <a:solidFill>
                                    <a:schemeClr val="tx1"/>
                                  </a:solidFill>
                                  <a:latin typeface="Cambria Math" panose="02040503050406030204" pitchFamily="18" charset="0"/>
                                </a:rPr>
                              </m:ctrlPr>
                            </m:sSubPr>
                            <m:e>
                              <m:r>
                                <a:rPr lang="en-IN" sz="1200" i="1">
                                  <a:solidFill>
                                    <a:schemeClr val="tx1"/>
                                  </a:solidFill>
                                  <a:latin typeface="Cambria Math" panose="02040503050406030204" pitchFamily="18" charset="0"/>
                                </a:rPr>
                                <m:t>𝑅</m:t>
                              </m:r>
                            </m:e>
                            <m:sub>
                              <m:r>
                                <a:rPr lang="en-IN" sz="1200" i="1">
                                  <a:solidFill>
                                    <a:schemeClr val="tx1"/>
                                  </a:solidFill>
                                  <a:latin typeface="Cambria Math" panose="02040503050406030204" pitchFamily="18" charset="0"/>
                                </a:rPr>
                                <m:t>𝑡</m:t>
                              </m:r>
                              <m:r>
                                <a:rPr lang="en-IN" sz="1200">
                                  <a:solidFill>
                                    <a:schemeClr val="tx1"/>
                                  </a:solidFill>
                                  <a:latin typeface="Cambria Math" panose="02040503050406030204" pitchFamily="18" charset="0"/>
                                </a:rPr>
                                <m:t>+1</m:t>
                              </m:r>
                            </m:sub>
                          </m:sSub>
                          <m:r>
                            <a:rPr lang="en-IN" sz="1200">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𝛾</m:t>
                          </m:r>
                          <m:limLow>
                            <m:limLowPr>
                              <m:ctrlPr>
                                <a:rPr lang="en-IN" sz="1200" i="1">
                                  <a:solidFill>
                                    <a:schemeClr val="tx1"/>
                                  </a:solidFill>
                                  <a:latin typeface="Cambria Math" panose="02040503050406030204" pitchFamily="18" charset="0"/>
                                </a:rPr>
                              </m:ctrlPr>
                            </m:limLowPr>
                            <m:e>
                              <m:r>
                                <m:rPr>
                                  <m:sty m:val="p"/>
                                </m:rPr>
                                <a:rPr lang="en-IN" sz="1200">
                                  <a:solidFill>
                                    <a:schemeClr val="tx1"/>
                                  </a:solidFill>
                                  <a:latin typeface="Cambria Math" panose="02040503050406030204" pitchFamily="18" charset="0"/>
                                </a:rPr>
                                <m:t>max</m:t>
                              </m:r>
                            </m:e>
                            <m:lim>
                              <m:sSup>
                                <m:sSupPr>
                                  <m:ctrlPr>
                                    <a:rPr lang="en-IN" sz="1200" i="1">
                                      <a:solidFill>
                                        <a:schemeClr val="tx1"/>
                                      </a:solidFill>
                                      <a:latin typeface="Cambria Math" panose="02040503050406030204" pitchFamily="18" charset="0"/>
                                    </a:rPr>
                                  </m:ctrlPr>
                                </m:sSupPr>
                                <m:e>
                                  <m:r>
                                    <a:rPr lang="en-IN" sz="1200" i="1">
                                      <a:solidFill>
                                        <a:schemeClr val="tx1"/>
                                      </a:solidFill>
                                      <a:latin typeface="Cambria Math" panose="02040503050406030204" pitchFamily="18" charset="0"/>
                                    </a:rPr>
                                    <m:t>𝑎</m:t>
                                  </m:r>
                                </m:e>
                                <m:sup>
                                  <m:r>
                                    <a:rPr lang="en-IN" sz="1200">
                                      <a:solidFill>
                                        <a:schemeClr val="tx1"/>
                                      </a:solidFill>
                                      <a:latin typeface="Cambria Math" panose="02040503050406030204" pitchFamily="18" charset="0"/>
                                    </a:rPr>
                                    <m:t>′</m:t>
                                  </m:r>
                                </m:sup>
                              </m:sSup>
                            </m:lim>
                          </m:limLow>
                          <m:r>
                            <a:rPr lang="en-IN" sz="1200">
                              <a:solidFill>
                                <a:schemeClr val="tx1"/>
                              </a:solidFill>
                              <a:latin typeface="Cambria Math" panose="02040503050406030204" pitchFamily="18" charset="0"/>
                            </a:rPr>
                            <m:t> </m:t>
                          </m:r>
                          <m:sSub>
                            <m:sSubPr>
                              <m:ctrlPr>
                                <a:rPr lang="en-IN" sz="1200" i="1">
                                  <a:solidFill>
                                    <a:schemeClr val="tx1"/>
                                  </a:solidFill>
                                  <a:latin typeface="Cambria Math" panose="02040503050406030204" pitchFamily="18" charset="0"/>
                                </a:rPr>
                              </m:ctrlPr>
                            </m:sSubPr>
                            <m:e>
                              <m:r>
                                <a:rPr lang="en-IN" sz="1200" i="1">
                                  <a:solidFill>
                                    <a:schemeClr val="tx1"/>
                                  </a:solidFill>
                                  <a:latin typeface="Cambria Math" panose="02040503050406030204" pitchFamily="18" charset="0"/>
                                </a:rPr>
                                <m:t>𝑞</m:t>
                              </m:r>
                            </m:e>
                            <m:sub>
                              <m:r>
                                <a:rPr lang="en-IN" sz="1200">
                                  <a:solidFill>
                                    <a:schemeClr val="tx1"/>
                                  </a:solidFill>
                                  <a:latin typeface="Cambria Math" panose="02040503050406030204" pitchFamily="18" charset="0"/>
                                </a:rPr>
                                <m:t>∗</m:t>
                              </m:r>
                            </m:sub>
                          </m:sSub>
                          <m:d>
                            <m:dPr>
                              <m:ctrlPr>
                                <a:rPr lang="en-IN" sz="1200" i="1">
                                  <a:solidFill>
                                    <a:schemeClr val="tx1"/>
                                  </a:solidFill>
                                  <a:latin typeface="Cambria Math" panose="02040503050406030204" pitchFamily="18" charset="0"/>
                                </a:rPr>
                              </m:ctrlPr>
                            </m:dPr>
                            <m:e>
                              <m:sSup>
                                <m:sSupPr>
                                  <m:ctrlPr>
                                    <a:rPr lang="en-IN" sz="1200" i="1">
                                      <a:solidFill>
                                        <a:schemeClr val="tx1"/>
                                      </a:solidFill>
                                      <a:latin typeface="Cambria Math" panose="02040503050406030204" pitchFamily="18" charset="0"/>
                                    </a:rPr>
                                  </m:ctrlPr>
                                </m:sSupPr>
                                <m:e>
                                  <m:r>
                                    <a:rPr lang="en-IN" sz="1200" i="1">
                                      <a:solidFill>
                                        <a:schemeClr val="tx1"/>
                                      </a:solidFill>
                                      <a:latin typeface="Cambria Math" panose="02040503050406030204" pitchFamily="18" charset="0"/>
                                    </a:rPr>
                                    <m:t>𝑠</m:t>
                                  </m:r>
                                </m:e>
                                <m:sup>
                                  <m:r>
                                    <a:rPr lang="en-IN" sz="1200">
                                      <a:solidFill>
                                        <a:schemeClr val="tx1"/>
                                      </a:solidFill>
                                      <a:latin typeface="Cambria Math" panose="02040503050406030204" pitchFamily="18" charset="0"/>
                                    </a:rPr>
                                    <m:t>′</m:t>
                                  </m:r>
                                </m:sup>
                              </m:sSup>
                              <m:r>
                                <a:rPr lang="en-IN" sz="1200">
                                  <a:solidFill>
                                    <a:schemeClr val="tx1"/>
                                  </a:solidFill>
                                  <a:latin typeface="Cambria Math" panose="02040503050406030204" pitchFamily="18" charset="0"/>
                                </a:rPr>
                                <m:t>,</m:t>
                              </m:r>
                              <m:sSup>
                                <m:sSupPr>
                                  <m:ctrlPr>
                                    <a:rPr lang="en-IN" sz="1200" i="1">
                                      <a:solidFill>
                                        <a:schemeClr val="tx1"/>
                                      </a:solidFill>
                                      <a:latin typeface="Cambria Math" panose="02040503050406030204" pitchFamily="18" charset="0"/>
                                    </a:rPr>
                                  </m:ctrlPr>
                                </m:sSupPr>
                                <m:e>
                                  <m:r>
                                    <a:rPr lang="en-IN" sz="1200" i="1">
                                      <a:solidFill>
                                        <a:schemeClr val="tx1"/>
                                      </a:solidFill>
                                      <a:latin typeface="Cambria Math" panose="02040503050406030204" pitchFamily="18" charset="0"/>
                                    </a:rPr>
                                    <m:t>𝑎</m:t>
                                  </m:r>
                                </m:e>
                                <m:sup>
                                  <m:r>
                                    <a:rPr lang="en-IN" sz="1200">
                                      <a:solidFill>
                                        <a:schemeClr val="tx1"/>
                                      </a:solidFill>
                                      <a:latin typeface="Cambria Math" panose="02040503050406030204" pitchFamily="18" charset="0"/>
                                    </a:rPr>
                                    <m:t>′</m:t>
                                  </m:r>
                                </m:sup>
                              </m:sSup>
                            </m:e>
                          </m:d>
                        </m:e>
                      </m:d>
                    </m:oMath>
                  </m:oMathPara>
                </a14:m>
                <a:endParaRPr lang="en-IN" sz="1200"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017016" y="3177781"/>
                <a:ext cx="2571538" cy="340221"/>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3108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AFB4-8EEA-46D4-BA51-4573D4045EEA}"/>
              </a:ext>
            </a:extLst>
          </p:cNvPr>
          <p:cNvSpPr>
            <a:spLocks noGrp="1"/>
          </p:cNvSpPr>
          <p:nvPr>
            <p:ph type="title"/>
          </p:nvPr>
        </p:nvSpPr>
        <p:spPr/>
        <p:txBody>
          <a:bodyPr/>
          <a:lstStyle/>
          <a:p>
            <a:pPr algn="l"/>
            <a:r>
              <a:rPr lang="en-IN" dirty="0"/>
              <a:t>Q-Function and Update</a:t>
            </a:r>
          </a:p>
        </p:txBody>
      </p:sp>
      <p:sp>
        <p:nvSpPr>
          <p:cNvPr id="3" name="Text Placeholder 2">
            <a:extLst>
              <a:ext uri="{FF2B5EF4-FFF2-40B4-BE49-F238E27FC236}">
                <a16:creationId xmlns:a16="http://schemas.microsoft.com/office/drawing/2014/main" id="{6BE23418-8B39-4E53-8053-D3BE2E920E75}"/>
              </a:ext>
            </a:extLst>
          </p:cNvPr>
          <p:cNvSpPr>
            <a:spLocks noGrp="1"/>
          </p:cNvSpPr>
          <p:nvPr>
            <p:ph type="body" idx="1"/>
          </p:nvPr>
        </p:nvSpPr>
        <p:spPr>
          <a:xfrm>
            <a:off x="717425" y="1205929"/>
            <a:ext cx="7315973" cy="2317998"/>
          </a:xfrm>
        </p:spPr>
        <p:txBody>
          <a:bodyPr/>
          <a:lstStyle/>
          <a:p>
            <a:pPr algn="just">
              <a:buClr>
                <a:schemeClr val="tx1"/>
              </a:buClr>
              <a:buFont typeface="Wingdings" panose="05000000000000000000" pitchFamily="2" charset="2"/>
              <a:buChar char="q"/>
            </a:pPr>
            <a:r>
              <a:rPr lang="en-IN" sz="1600" dirty="0"/>
              <a:t>The </a:t>
            </a:r>
            <a:r>
              <a:rPr lang="en-IN" sz="1600" dirty="0">
                <a:latin typeface="Open Sans" panose="020B0606030504020204" pitchFamily="34" charset="0"/>
                <a:ea typeface="Open Sans" panose="020B0606030504020204" pitchFamily="34" charset="0"/>
              </a:rPr>
              <a:t>Temporal difference is an agent learning from an environment through episodes with no prior knowledge of the environment.</a:t>
            </a:r>
          </a:p>
          <a:p>
            <a:pPr algn="just">
              <a:buClr>
                <a:schemeClr val="tx1"/>
              </a:buClr>
              <a:buFont typeface="Wingdings" panose="05000000000000000000" pitchFamily="2" charset="2"/>
              <a:buChar char="q"/>
            </a:pPr>
            <a:endParaRPr lang="en-US" sz="1600" dirty="0">
              <a:latin typeface="Open Sans" panose="020B0606030504020204" pitchFamily="34" charset="0"/>
              <a:ea typeface="Open Sans" panose="020B0606030504020204" pitchFamily="34" charset="0"/>
            </a:endParaRPr>
          </a:p>
          <a:p>
            <a:pPr algn="just">
              <a:buClr>
                <a:schemeClr val="tx1"/>
              </a:buClr>
              <a:buFont typeface="Wingdings" panose="05000000000000000000" pitchFamily="2" charset="2"/>
              <a:buChar char="q"/>
            </a:pPr>
            <a:r>
              <a:rPr lang="en-IN" sz="1600" dirty="0"/>
              <a:t>The Q-learning algorithm iteratively updates the Q values for each state action pair using the bellman equation until the Q-function converges to the optimal Q function q*. This iterative approach is called </a:t>
            </a:r>
            <a:r>
              <a:rPr lang="en-IN" sz="1600" b="1" dirty="0">
                <a:solidFill>
                  <a:schemeClr val="tx1"/>
                </a:solidFill>
              </a:rPr>
              <a:t>value iteration</a:t>
            </a:r>
            <a:r>
              <a:rPr lang="en-IN" sz="1600" b="1" dirty="0">
                <a:solidFill>
                  <a:schemeClr val="bg1"/>
                </a:solidFill>
              </a:rPr>
              <a:t>.</a:t>
            </a:r>
            <a:endParaRPr lang="en-IN" sz="1600" dirty="0">
              <a:solidFill>
                <a:schemeClr val="tx1"/>
              </a:solidFill>
            </a:endParaRPr>
          </a:p>
          <a:p>
            <a:pPr algn="just">
              <a:buClr>
                <a:schemeClr val="tx1"/>
              </a:buClr>
              <a:buFont typeface="Wingdings" panose="05000000000000000000" pitchFamily="2" charset="2"/>
              <a:buChar char="q"/>
            </a:pPr>
            <a:endParaRPr lang="en-US" sz="1600" dirty="0"/>
          </a:p>
          <a:p>
            <a:pPr algn="just">
              <a:buClr>
                <a:schemeClr val="tx1"/>
              </a:buClr>
              <a:buFont typeface="Wingdings" panose="05000000000000000000" pitchFamily="2" charset="2"/>
              <a:buChar char="q"/>
            </a:pPr>
            <a:endParaRPr lang="en-IN" sz="1600" dirty="0"/>
          </a:p>
        </p:txBody>
      </p:sp>
      <mc:AlternateContent xmlns:mc="http://schemas.openxmlformats.org/markup-compatibility/2006" xmlns:a14="http://schemas.microsoft.com/office/drawing/2010/main">
        <mc:Choice Requires="a14">
          <p:sp>
            <p:nvSpPr>
              <p:cNvPr id="5" name="Rectangle 4"/>
              <p:cNvSpPr/>
              <p:nvPr/>
            </p:nvSpPr>
            <p:spPr>
              <a:xfrm>
                <a:off x="2424838" y="2945639"/>
                <a:ext cx="412010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i="1" smtClean="0">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𝑄</m:t>
                          </m:r>
                        </m:e>
                        <m:sup>
                          <m:r>
                            <a:rPr lang="en-IN" i="1">
                              <a:solidFill>
                                <a:schemeClr val="tx1"/>
                              </a:solidFill>
                              <a:latin typeface="Cambria Math" panose="02040503050406030204" pitchFamily="18" charset="0"/>
                            </a:rPr>
                            <m:t>𝜋</m:t>
                          </m:r>
                        </m:sup>
                      </m:sSup>
                      <m:d>
                        <m:dPr>
                          <m:ctrlPr>
                            <a:rPr lang="en-IN" i="1">
                              <a:solidFill>
                                <a:schemeClr val="tx1"/>
                              </a:solidFill>
                              <a:latin typeface="Cambria Math" panose="02040503050406030204" pitchFamily="18" charset="0"/>
                            </a:rPr>
                          </m:ctrlPr>
                        </m:dPr>
                        <m:e>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𝑠</m:t>
                              </m:r>
                            </m:e>
                            <m:sub>
                              <m:r>
                                <a:rPr lang="en-IN" i="1">
                                  <a:solidFill>
                                    <a:schemeClr val="tx1"/>
                                  </a:solidFill>
                                  <a:latin typeface="Cambria Math" panose="02040503050406030204" pitchFamily="18" charset="0"/>
                                </a:rPr>
                                <m:t>𝑡</m:t>
                              </m:r>
                            </m:sub>
                          </m:sSub>
                          <m:r>
                            <a:rPr lang="en-IN">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𝑎</m:t>
                              </m:r>
                            </m:e>
                            <m:sub>
                              <m:r>
                                <a:rPr lang="en-IN" i="1">
                                  <a:solidFill>
                                    <a:schemeClr val="tx1"/>
                                  </a:solidFill>
                                  <a:latin typeface="Cambria Math" panose="02040503050406030204" pitchFamily="18" charset="0"/>
                                </a:rPr>
                                <m:t>𝑡</m:t>
                              </m:r>
                            </m:sub>
                          </m:sSub>
                        </m:e>
                      </m:d>
                      <m:r>
                        <a:rPr lang="en-IN">
                          <a:solidFill>
                            <a:schemeClr val="tx1"/>
                          </a:solidFill>
                          <a:latin typeface="Cambria Math" panose="02040503050406030204" pitchFamily="18" charset="0"/>
                        </a:rPr>
                        <m:t>=</m:t>
                      </m:r>
                      <m:r>
                        <m:rPr>
                          <m:sty m:val="p"/>
                        </m:rPr>
                        <a:rPr lang="en-IN">
                          <a:solidFill>
                            <a:schemeClr val="tx1"/>
                          </a:solidFill>
                          <a:latin typeface="Cambria Math" panose="02040503050406030204" pitchFamily="18" charset="0"/>
                        </a:rPr>
                        <m:t>E</m:t>
                      </m:r>
                      <m:d>
                        <m:dPr>
                          <m:begChr m:val="["/>
                          <m:endChr m:val="]"/>
                          <m:ctrlPr>
                            <a:rPr lang="en-IN" i="1">
                              <a:solidFill>
                                <a:schemeClr val="tx1"/>
                              </a:solidFill>
                              <a:latin typeface="Cambria Math" panose="02040503050406030204" pitchFamily="18" charset="0"/>
                            </a:rPr>
                          </m:ctrlPr>
                        </m:dPr>
                        <m:e>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𝑅</m:t>
                              </m:r>
                            </m:e>
                            <m:sub>
                              <m:r>
                                <a:rPr lang="en-IN" i="1">
                                  <a:solidFill>
                                    <a:schemeClr val="tx1"/>
                                  </a:solidFill>
                                  <a:latin typeface="Cambria Math" panose="02040503050406030204" pitchFamily="18" charset="0"/>
                                </a:rPr>
                                <m:t>𝑡</m:t>
                              </m:r>
                              <m:r>
                                <a:rPr lang="en-IN">
                                  <a:solidFill>
                                    <a:schemeClr val="tx1"/>
                                  </a:solidFill>
                                  <a:latin typeface="Cambria Math" panose="02040503050406030204" pitchFamily="18" charset="0"/>
                                </a:rPr>
                                <m:t>+1</m:t>
                              </m:r>
                            </m:sub>
                          </m:sSub>
                          <m:r>
                            <a:rPr lang="en-IN">
                              <a:solidFill>
                                <a:schemeClr val="tx1"/>
                              </a:solidFill>
                              <a:latin typeface="Cambria Math" panose="02040503050406030204" pitchFamily="18" charset="0"/>
                            </a:rPr>
                            <m:t>+</m:t>
                          </m:r>
                          <m:r>
                            <a:rPr lang="en-IN" i="1">
                              <a:solidFill>
                                <a:schemeClr val="tx1"/>
                              </a:solidFill>
                              <a:latin typeface="Cambria Math" panose="02040503050406030204" pitchFamily="18" charset="0"/>
                            </a:rPr>
                            <m:t>𝛾</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𝑅</m:t>
                              </m:r>
                            </m:e>
                            <m:sub>
                              <m:r>
                                <a:rPr lang="en-IN" i="1">
                                  <a:solidFill>
                                    <a:schemeClr val="tx1"/>
                                  </a:solidFill>
                                  <a:latin typeface="Cambria Math" panose="02040503050406030204" pitchFamily="18" charset="0"/>
                                </a:rPr>
                                <m:t>𝑡</m:t>
                              </m:r>
                              <m:r>
                                <a:rPr lang="en-IN">
                                  <a:solidFill>
                                    <a:schemeClr val="tx1"/>
                                  </a:solidFill>
                                  <a:latin typeface="Cambria Math" panose="02040503050406030204" pitchFamily="18" charset="0"/>
                                </a:rPr>
                                <m:t>+2</m:t>
                              </m:r>
                            </m:sub>
                          </m:sSub>
                          <m:r>
                            <a:rPr lang="en-IN">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𝛾</m:t>
                              </m:r>
                            </m:e>
                            <m:sup>
                              <m:r>
                                <a:rPr lang="en-IN">
                                  <a:solidFill>
                                    <a:schemeClr val="tx1"/>
                                  </a:solidFill>
                                  <a:latin typeface="Cambria Math" panose="02040503050406030204" pitchFamily="18" charset="0"/>
                                </a:rPr>
                                <m:t>2</m:t>
                              </m:r>
                            </m:sup>
                          </m:sSup>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𝑅</m:t>
                              </m:r>
                            </m:e>
                            <m:sub>
                              <m:r>
                                <a:rPr lang="en-IN" i="1">
                                  <a:solidFill>
                                    <a:schemeClr val="tx1"/>
                                  </a:solidFill>
                                  <a:latin typeface="Cambria Math" panose="02040503050406030204" pitchFamily="18" charset="0"/>
                                </a:rPr>
                                <m:t>𝑡</m:t>
                              </m:r>
                              <m:r>
                                <a:rPr lang="en-IN">
                                  <a:solidFill>
                                    <a:schemeClr val="tx1"/>
                                  </a:solidFill>
                                  <a:latin typeface="Cambria Math" panose="02040503050406030204" pitchFamily="18" charset="0"/>
                                </a:rPr>
                                <m:t>+3</m:t>
                              </m:r>
                            </m:sub>
                          </m:sSub>
                          <m:r>
                            <a:rPr lang="en-IN">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𝑠</m:t>
                              </m:r>
                            </m:e>
                            <m:sub>
                              <m:r>
                                <a:rPr lang="en-IN" i="1">
                                  <a:solidFill>
                                    <a:schemeClr val="tx1"/>
                                  </a:solidFill>
                                  <a:latin typeface="Cambria Math" panose="02040503050406030204" pitchFamily="18" charset="0"/>
                                </a:rPr>
                                <m:t>𝑡</m:t>
                              </m:r>
                            </m:sub>
                          </m:sSub>
                          <m:r>
                            <a:rPr lang="en-IN">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𝑎</m:t>
                              </m:r>
                            </m:e>
                            <m:sub>
                              <m:r>
                                <a:rPr lang="en-IN" i="1">
                                  <a:solidFill>
                                    <a:schemeClr val="tx1"/>
                                  </a:solidFill>
                                  <a:latin typeface="Cambria Math" panose="02040503050406030204" pitchFamily="18" charset="0"/>
                                </a:rPr>
                                <m:t>𝑡</m:t>
                              </m:r>
                            </m:sub>
                          </m:sSub>
                        </m:e>
                      </m:d>
                    </m:oMath>
                  </m:oMathPara>
                </a14:m>
                <a:endParaRPr lang="en-IN"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424838" y="2945639"/>
                <a:ext cx="4120102" cy="307777"/>
              </a:xfrm>
              <a:prstGeom prst="rect">
                <a:avLst/>
              </a:prstGeom>
              <a:blipFill>
                <a:blip r:embed="rId2"/>
                <a:stretch>
                  <a:fillRect b="-7843"/>
                </a:stretch>
              </a:blipFill>
            </p:spPr>
            <p:txBody>
              <a:bodyPr/>
              <a:lstStyle/>
              <a:p>
                <a:r>
                  <a:rPr lang="en-IN">
                    <a:noFill/>
                  </a:rPr>
                  <a:t> </a:t>
                </a:r>
              </a:p>
            </p:txBody>
          </p:sp>
        </mc:Fallback>
      </mc:AlternateContent>
    </p:spTree>
    <p:extLst>
      <p:ext uri="{BB962C8B-B14F-4D97-AF65-F5344CB8AC3E}">
        <p14:creationId xmlns:p14="http://schemas.microsoft.com/office/powerpoint/2010/main" val="227847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AFB4-8EEA-46D4-BA51-4573D4045EEA}"/>
              </a:ext>
            </a:extLst>
          </p:cNvPr>
          <p:cNvSpPr>
            <a:spLocks noGrp="1"/>
          </p:cNvSpPr>
          <p:nvPr>
            <p:ph type="title"/>
          </p:nvPr>
        </p:nvSpPr>
        <p:spPr/>
        <p:txBody>
          <a:bodyPr/>
          <a:lstStyle/>
          <a:p>
            <a:pPr algn="l"/>
            <a:r>
              <a:rPr lang="en-IN" dirty="0"/>
              <a:t>Q-Function and Update</a:t>
            </a:r>
          </a:p>
        </p:txBody>
      </p:sp>
      <p:sp>
        <p:nvSpPr>
          <p:cNvPr id="3" name="Text Placeholder 2">
            <a:extLst>
              <a:ext uri="{FF2B5EF4-FFF2-40B4-BE49-F238E27FC236}">
                <a16:creationId xmlns:a16="http://schemas.microsoft.com/office/drawing/2014/main" id="{6BE23418-8B39-4E53-8053-D3BE2E920E75}"/>
              </a:ext>
            </a:extLst>
          </p:cNvPr>
          <p:cNvSpPr>
            <a:spLocks noGrp="1"/>
          </p:cNvSpPr>
          <p:nvPr>
            <p:ph type="body" idx="1"/>
          </p:nvPr>
        </p:nvSpPr>
        <p:spPr>
          <a:xfrm>
            <a:off x="717425" y="1205929"/>
            <a:ext cx="7315973" cy="2317998"/>
          </a:xfrm>
        </p:spPr>
        <p:txBody>
          <a:bodyPr/>
          <a:lstStyle/>
          <a:p>
            <a:pPr marL="139700" indent="0" algn="just">
              <a:buClr>
                <a:schemeClr val="tx1"/>
              </a:buClr>
              <a:buNone/>
            </a:pPr>
            <a:r>
              <a:rPr lang="en-US" sz="1600" dirty="0"/>
              <a:t>The agent maintains a table of Q[S, A], where S is the set of states and A is the set of actions called the Q-Table, which is the data structure used to calculate the maximum expected future rewards for action at each state. Basically, this table will guide us to the best action at each state. To learn each value of the Q-table, Q-Learning algorithm is used. Q[s, a] represents its current estimate of Q*(s, a).</a:t>
            </a:r>
          </a:p>
          <a:p>
            <a:pPr marL="139700" indent="0" algn="just">
              <a:buClr>
                <a:schemeClr val="tx1"/>
              </a:buClr>
              <a:buNone/>
            </a:pPr>
            <a:endParaRPr lang="en-US" sz="1600" dirty="0"/>
          </a:p>
          <a:p>
            <a:pPr algn="just">
              <a:buClr>
                <a:schemeClr val="tx1"/>
              </a:buClr>
              <a:buFont typeface="Wingdings" panose="05000000000000000000" pitchFamily="2" charset="2"/>
              <a:buChar char="q"/>
            </a:pPr>
            <a:endParaRPr lang="en-IN" sz="16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1289B74-6141-38E2-37B2-450DEDB773FB}"/>
                  </a:ext>
                </a:extLst>
              </p:cNvPr>
              <p:cNvSpPr/>
              <p:nvPr/>
            </p:nvSpPr>
            <p:spPr>
              <a:xfrm>
                <a:off x="994220" y="2732066"/>
                <a:ext cx="7155559" cy="859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IN" sz="1050" i="1" smtClean="0">
                              <a:solidFill>
                                <a:schemeClr val="tx1"/>
                              </a:solidFill>
                              <a:latin typeface="Cambria Math" panose="02040503050406030204" pitchFamily="18" charset="0"/>
                            </a:rPr>
                          </m:ctrlPr>
                        </m:dPr>
                        <m:e>
                          <m:sSup>
                            <m:sSupPr>
                              <m:ctrlPr>
                                <a:rPr lang="en-IN" sz="1050" i="1">
                                  <a:solidFill>
                                    <a:schemeClr val="tx1"/>
                                  </a:solidFill>
                                  <a:latin typeface="Cambria Math" panose="02040503050406030204" pitchFamily="18" charset="0"/>
                                </a:rPr>
                              </m:ctrlPr>
                            </m:sSupPr>
                            <m:e>
                              <m:r>
                                <a:rPr lang="en-IN" sz="1050" i="1">
                                  <a:solidFill>
                                    <a:schemeClr val="tx1"/>
                                  </a:solidFill>
                                  <a:latin typeface="Cambria Math" panose="02040503050406030204" pitchFamily="18" charset="0"/>
                                </a:rPr>
                                <m:t>𝑄</m:t>
                              </m:r>
                            </m:e>
                            <m:sup>
                              <m:r>
                                <m:rPr>
                                  <m:nor/>
                                </m:rPr>
                                <a:rPr lang="en-IN" sz="1050" i="1">
                                  <a:solidFill>
                                    <a:schemeClr val="tx1"/>
                                  </a:solidFill>
                                  <a:latin typeface="Cambria Math" panose="02040503050406030204" pitchFamily="18" charset="0"/>
                                </a:rPr>
                                <m:t>new</m:t>
                              </m:r>
                              <m:r>
                                <m:rPr>
                                  <m:nor/>
                                </m:rPr>
                                <a:rPr lang="en-IN" sz="1050" i="1">
                                  <a:solidFill>
                                    <a:schemeClr val="tx1"/>
                                  </a:solidFill>
                                  <a:latin typeface="Cambria Math" panose="02040503050406030204" pitchFamily="18" charset="0"/>
                                </a:rPr>
                                <m:t> </m:t>
                              </m:r>
                            </m:sup>
                          </m:sSup>
                          <m:d>
                            <m:dPr>
                              <m:ctrlPr>
                                <a:rPr lang="en-IN" sz="1050" i="1">
                                  <a:solidFill>
                                    <a:schemeClr val="tx1"/>
                                  </a:solidFill>
                                  <a:latin typeface="Cambria Math" panose="02040503050406030204" pitchFamily="18" charset="0"/>
                                </a:rPr>
                              </m:ctrlPr>
                            </m:dPr>
                            <m:e>
                              <m:sSub>
                                <m:sSubPr>
                                  <m:ctrlPr>
                                    <a:rPr lang="en-IN" sz="1050" i="1">
                                      <a:solidFill>
                                        <a:schemeClr val="tx1"/>
                                      </a:solidFill>
                                      <a:latin typeface="Cambria Math" panose="02040503050406030204" pitchFamily="18" charset="0"/>
                                    </a:rPr>
                                  </m:ctrlPr>
                                </m:sSubPr>
                                <m:e>
                                  <m:r>
                                    <a:rPr lang="en-IN" sz="1050" i="1">
                                      <a:solidFill>
                                        <a:schemeClr val="tx1"/>
                                      </a:solidFill>
                                      <a:latin typeface="Cambria Math" panose="02040503050406030204" pitchFamily="18" charset="0"/>
                                    </a:rPr>
                                    <m:t>𝑠</m:t>
                                  </m:r>
                                </m:e>
                                <m:sub>
                                  <m:r>
                                    <a:rPr lang="en-IN" sz="1050" i="1">
                                      <a:solidFill>
                                        <a:schemeClr val="tx1"/>
                                      </a:solidFill>
                                      <a:latin typeface="Cambria Math" panose="02040503050406030204" pitchFamily="18" charset="0"/>
                                    </a:rPr>
                                    <m:t>𝑡</m:t>
                                  </m:r>
                                </m:sub>
                              </m:sSub>
                              <m:r>
                                <a:rPr lang="en-IN" sz="1050">
                                  <a:solidFill>
                                    <a:schemeClr val="tx1"/>
                                  </a:solidFill>
                                  <a:latin typeface="Cambria Math" panose="02040503050406030204" pitchFamily="18" charset="0"/>
                                </a:rPr>
                                <m:t>,</m:t>
                              </m:r>
                              <m:sSub>
                                <m:sSubPr>
                                  <m:ctrlPr>
                                    <a:rPr lang="en-IN" sz="1050" i="1">
                                      <a:solidFill>
                                        <a:schemeClr val="tx1"/>
                                      </a:solidFill>
                                      <a:latin typeface="Cambria Math" panose="02040503050406030204" pitchFamily="18" charset="0"/>
                                    </a:rPr>
                                  </m:ctrlPr>
                                </m:sSubPr>
                                <m:e>
                                  <m:r>
                                    <a:rPr lang="en-IN" sz="1050" i="1">
                                      <a:solidFill>
                                        <a:schemeClr val="tx1"/>
                                      </a:solidFill>
                                      <a:latin typeface="Cambria Math" panose="02040503050406030204" pitchFamily="18" charset="0"/>
                                    </a:rPr>
                                    <m:t>𝑎</m:t>
                                  </m:r>
                                </m:e>
                                <m:sub>
                                  <m:r>
                                    <a:rPr lang="en-IN" sz="1050" i="1">
                                      <a:solidFill>
                                        <a:schemeClr val="tx1"/>
                                      </a:solidFill>
                                      <a:latin typeface="Cambria Math" panose="02040503050406030204" pitchFamily="18" charset="0"/>
                                    </a:rPr>
                                    <m:t>𝑡</m:t>
                                  </m:r>
                                </m:sub>
                              </m:sSub>
                            </m:e>
                          </m:d>
                          <m:r>
                            <a:rPr lang="en-IN" sz="1050">
                              <a:solidFill>
                                <a:schemeClr val="tx1"/>
                              </a:solidFill>
                              <a:latin typeface="Cambria Math" panose="02040503050406030204" pitchFamily="18" charset="0"/>
                            </a:rPr>
                            <m:t>←</m:t>
                          </m:r>
                          <m:limLow>
                            <m:limLowPr>
                              <m:ctrlPr>
                                <a:rPr lang="en-IN" sz="1050" i="1">
                                  <a:solidFill>
                                    <a:schemeClr val="tx1"/>
                                  </a:solidFill>
                                  <a:latin typeface="Cambria Math" panose="02040503050406030204" pitchFamily="18" charset="0"/>
                                </a:rPr>
                              </m:ctrlPr>
                            </m:limLowPr>
                            <m:e>
                              <m:groupChr>
                                <m:groupChrPr>
                                  <m:chr m:val="⏟"/>
                                  <m:ctrlPr>
                                    <a:rPr lang="en-IN" sz="1050" i="1">
                                      <a:solidFill>
                                        <a:schemeClr val="tx1"/>
                                      </a:solidFill>
                                      <a:latin typeface="Cambria Math" panose="02040503050406030204" pitchFamily="18" charset="0"/>
                                    </a:rPr>
                                  </m:ctrlPr>
                                </m:groupChrPr>
                                <m:e>
                                  <m:r>
                                    <a:rPr lang="en-IN" sz="1050" i="1">
                                      <a:solidFill>
                                        <a:schemeClr val="tx1"/>
                                      </a:solidFill>
                                      <a:latin typeface="Cambria Math" panose="02040503050406030204" pitchFamily="18" charset="0"/>
                                    </a:rPr>
                                    <m:t>𝑄</m:t>
                                  </m:r>
                                  <m:d>
                                    <m:dPr>
                                      <m:ctrlPr>
                                        <a:rPr lang="en-IN" sz="1050" i="1">
                                          <a:solidFill>
                                            <a:schemeClr val="tx1"/>
                                          </a:solidFill>
                                          <a:latin typeface="Cambria Math" panose="02040503050406030204" pitchFamily="18" charset="0"/>
                                        </a:rPr>
                                      </m:ctrlPr>
                                    </m:dPr>
                                    <m:e>
                                      <m:sSub>
                                        <m:sSubPr>
                                          <m:ctrlPr>
                                            <a:rPr lang="en-IN" sz="1050" i="1">
                                              <a:solidFill>
                                                <a:schemeClr val="tx1"/>
                                              </a:solidFill>
                                              <a:latin typeface="Cambria Math" panose="02040503050406030204" pitchFamily="18" charset="0"/>
                                            </a:rPr>
                                          </m:ctrlPr>
                                        </m:sSubPr>
                                        <m:e>
                                          <m:r>
                                            <a:rPr lang="en-IN" sz="1050" i="1">
                                              <a:solidFill>
                                                <a:schemeClr val="tx1"/>
                                              </a:solidFill>
                                              <a:latin typeface="Cambria Math" panose="02040503050406030204" pitchFamily="18" charset="0"/>
                                            </a:rPr>
                                            <m:t>𝑠</m:t>
                                          </m:r>
                                        </m:e>
                                        <m:sub>
                                          <m:r>
                                            <a:rPr lang="en-IN" sz="1050" i="1">
                                              <a:solidFill>
                                                <a:schemeClr val="tx1"/>
                                              </a:solidFill>
                                              <a:latin typeface="Cambria Math" panose="02040503050406030204" pitchFamily="18" charset="0"/>
                                            </a:rPr>
                                            <m:t>𝑡</m:t>
                                          </m:r>
                                        </m:sub>
                                      </m:sSub>
                                      <m:r>
                                        <a:rPr lang="en-IN" sz="1050">
                                          <a:solidFill>
                                            <a:schemeClr val="tx1"/>
                                          </a:solidFill>
                                          <a:latin typeface="Cambria Math" panose="02040503050406030204" pitchFamily="18" charset="0"/>
                                        </a:rPr>
                                        <m:t>,</m:t>
                                      </m:r>
                                      <m:sSub>
                                        <m:sSubPr>
                                          <m:ctrlPr>
                                            <a:rPr lang="en-IN" sz="1050" i="1">
                                              <a:solidFill>
                                                <a:schemeClr val="tx1"/>
                                              </a:solidFill>
                                              <a:latin typeface="Cambria Math" panose="02040503050406030204" pitchFamily="18" charset="0"/>
                                            </a:rPr>
                                          </m:ctrlPr>
                                        </m:sSubPr>
                                        <m:e>
                                          <m:r>
                                            <a:rPr lang="en-IN" sz="1050" i="1">
                                              <a:solidFill>
                                                <a:schemeClr val="tx1"/>
                                              </a:solidFill>
                                              <a:latin typeface="Cambria Math" panose="02040503050406030204" pitchFamily="18" charset="0"/>
                                            </a:rPr>
                                            <m:t>𝑎</m:t>
                                          </m:r>
                                        </m:e>
                                        <m:sub>
                                          <m:r>
                                            <a:rPr lang="en-IN" sz="1050" i="1">
                                              <a:solidFill>
                                                <a:schemeClr val="tx1"/>
                                              </a:solidFill>
                                              <a:latin typeface="Cambria Math" panose="02040503050406030204" pitchFamily="18" charset="0"/>
                                            </a:rPr>
                                            <m:t>𝑡</m:t>
                                          </m:r>
                                        </m:sub>
                                      </m:sSub>
                                    </m:e>
                                  </m:d>
                                </m:e>
                              </m:groupChr>
                            </m:e>
                            <m:lim>
                              <m:r>
                                <m:rPr>
                                  <m:nor/>
                                </m:rPr>
                                <a:rPr lang="en-IN" sz="1050" i="1">
                                  <a:solidFill>
                                    <a:schemeClr val="tx1"/>
                                  </a:solidFill>
                                  <a:latin typeface="Cambria Math" panose="02040503050406030204" pitchFamily="18" charset="0"/>
                                </a:rPr>
                                <m:t>old</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value</m:t>
                              </m:r>
                              <m:r>
                                <m:rPr>
                                  <m:nor/>
                                </m:rPr>
                                <a:rPr lang="en-IN" sz="1050" i="1">
                                  <a:solidFill>
                                    <a:schemeClr val="tx1"/>
                                  </a:solidFill>
                                  <a:latin typeface="Cambria Math" panose="02040503050406030204" pitchFamily="18" charset="0"/>
                                </a:rPr>
                                <m:t> </m:t>
                              </m:r>
                            </m:lim>
                          </m:limLow>
                          <m:r>
                            <a:rPr lang="en-IN" sz="1050">
                              <a:solidFill>
                                <a:schemeClr val="tx1"/>
                              </a:solidFill>
                              <a:latin typeface="Cambria Math" panose="02040503050406030204" pitchFamily="18" charset="0"/>
                            </a:rPr>
                            <m:t>+</m:t>
                          </m:r>
                          <m:limLow>
                            <m:limLowPr>
                              <m:ctrlPr>
                                <a:rPr lang="en-IN" sz="1050" i="1">
                                  <a:solidFill>
                                    <a:schemeClr val="tx1"/>
                                  </a:solidFill>
                                  <a:latin typeface="Cambria Math" panose="02040503050406030204" pitchFamily="18" charset="0"/>
                                </a:rPr>
                              </m:ctrlPr>
                            </m:limLowPr>
                            <m:e>
                              <m:groupChr>
                                <m:groupChrPr>
                                  <m:chr m:val="⏟"/>
                                  <m:ctrlPr>
                                    <a:rPr lang="en-IN" sz="1050" i="1">
                                      <a:solidFill>
                                        <a:schemeClr val="tx1"/>
                                      </a:solidFill>
                                      <a:latin typeface="Cambria Math" panose="02040503050406030204" pitchFamily="18" charset="0"/>
                                    </a:rPr>
                                  </m:ctrlPr>
                                </m:groupChrPr>
                                <m:e>
                                  <m:r>
                                    <a:rPr lang="en-IN" sz="1050" i="1">
                                      <a:solidFill>
                                        <a:schemeClr val="tx1"/>
                                      </a:solidFill>
                                      <a:latin typeface="Cambria Math" panose="02040503050406030204" pitchFamily="18" charset="0"/>
                                    </a:rPr>
                                    <m:t>𝛼</m:t>
                                  </m:r>
                                </m:e>
                              </m:groupChr>
                            </m:e>
                            <m:lim>
                              <m:r>
                                <m:rPr>
                                  <m:nor/>
                                </m:rPr>
                                <a:rPr lang="en-IN" sz="1050" i="1">
                                  <a:solidFill>
                                    <a:schemeClr val="tx1"/>
                                  </a:solidFill>
                                  <a:latin typeface="Cambria Math" panose="02040503050406030204" pitchFamily="18" charset="0"/>
                                </a:rPr>
                                <m:t>learning</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rate</m:t>
                              </m:r>
                              <m:r>
                                <m:rPr>
                                  <m:nor/>
                                </m:rPr>
                                <a:rPr lang="en-IN" sz="1050" i="1">
                                  <a:solidFill>
                                    <a:schemeClr val="tx1"/>
                                  </a:solidFill>
                                  <a:latin typeface="Cambria Math" panose="02040503050406030204" pitchFamily="18" charset="0"/>
                                </a:rPr>
                                <m:t> </m:t>
                              </m:r>
                            </m:lim>
                          </m:limLow>
                          <m:r>
                            <a:rPr lang="en-IN" sz="1050">
                              <a:solidFill>
                                <a:schemeClr val="tx1"/>
                              </a:solidFill>
                              <a:latin typeface="Cambria Math" panose="02040503050406030204" pitchFamily="18" charset="0"/>
                            </a:rPr>
                            <m:t>⋅</m:t>
                          </m:r>
                          <m:limLow>
                            <m:limLowPr>
                              <m:ctrlPr>
                                <a:rPr lang="en-IN" sz="1050" i="1">
                                  <a:solidFill>
                                    <a:schemeClr val="tx1"/>
                                  </a:solidFill>
                                  <a:latin typeface="Cambria Math" panose="02040503050406030204" pitchFamily="18" charset="0"/>
                                </a:rPr>
                              </m:ctrlPr>
                            </m:limLowPr>
                            <m:e>
                              <m:groupChr>
                                <m:groupChrPr>
                                  <m:chr m:val="⏞"/>
                                  <m:pos m:val="top"/>
                                  <m:vertJc m:val="bot"/>
                                  <m:ctrlPr>
                                    <a:rPr lang="en-IN" sz="1050" i="1">
                                      <a:solidFill>
                                        <a:schemeClr val="tx1"/>
                                      </a:solidFill>
                                      <a:latin typeface="Cambria Math" panose="02040503050406030204" pitchFamily="18" charset="0"/>
                                    </a:rPr>
                                  </m:ctrlPr>
                                </m:groupChrPr>
                                <m:e>
                                  <m:d>
                                    <m:dPr>
                                      <m:endChr m:val=""/>
                                      <m:ctrlPr>
                                        <a:rPr lang="en-IN" sz="1050" i="1">
                                          <a:solidFill>
                                            <a:schemeClr val="tx1"/>
                                          </a:solidFill>
                                          <a:latin typeface="Cambria Math" panose="02040503050406030204" pitchFamily="18" charset="0"/>
                                        </a:rPr>
                                      </m:ctrlPr>
                                    </m:dPr>
                                    <m:e>
                                      <m:limLow>
                                        <m:limLowPr>
                                          <m:ctrlPr>
                                            <a:rPr lang="en-IN" sz="1050" i="1">
                                              <a:solidFill>
                                                <a:schemeClr val="tx1"/>
                                              </a:solidFill>
                                              <a:latin typeface="Cambria Math" panose="02040503050406030204" pitchFamily="18" charset="0"/>
                                            </a:rPr>
                                          </m:ctrlPr>
                                        </m:limLowPr>
                                        <m:e>
                                          <m:groupChr>
                                            <m:groupChrPr>
                                              <m:chr m:val="⏟"/>
                                              <m:ctrlPr>
                                                <a:rPr lang="en-IN" sz="1050" i="1">
                                                  <a:solidFill>
                                                    <a:schemeClr val="tx1"/>
                                                  </a:solidFill>
                                                  <a:latin typeface="Cambria Math" panose="02040503050406030204" pitchFamily="18" charset="0"/>
                                                </a:rPr>
                                              </m:ctrlPr>
                                            </m:groupChrPr>
                                            <m:e>
                                              <m:sSub>
                                                <m:sSubPr>
                                                  <m:ctrlPr>
                                                    <a:rPr lang="en-IN" sz="1050" i="1">
                                                      <a:solidFill>
                                                        <a:schemeClr val="tx1"/>
                                                      </a:solidFill>
                                                      <a:latin typeface="Cambria Math" panose="02040503050406030204" pitchFamily="18" charset="0"/>
                                                    </a:rPr>
                                                  </m:ctrlPr>
                                                </m:sSubPr>
                                                <m:e>
                                                  <m:r>
                                                    <a:rPr lang="en-IN" sz="1050" i="1">
                                                      <a:solidFill>
                                                        <a:schemeClr val="tx1"/>
                                                      </a:solidFill>
                                                      <a:latin typeface="Cambria Math" panose="02040503050406030204" pitchFamily="18" charset="0"/>
                                                    </a:rPr>
                                                    <m:t>𝑟</m:t>
                                                  </m:r>
                                                </m:e>
                                                <m:sub>
                                                  <m:r>
                                                    <a:rPr lang="en-IN" sz="1050" i="1">
                                                      <a:solidFill>
                                                        <a:schemeClr val="tx1"/>
                                                      </a:solidFill>
                                                      <a:latin typeface="Cambria Math" panose="02040503050406030204" pitchFamily="18" charset="0"/>
                                                    </a:rPr>
                                                    <m:t>𝑡</m:t>
                                                  </m:r>
                                                </m:sub>
                                              </m:sSub>
                                            </m:e>
                                          </m:groupChr>
                                        </m:e>
                                        <m:lim>
                                          <m:r>
                                            <m:rPr>
                                              <m:nor/>
                                            </m:rPr>
                                            <a:rPr lang="en-IN" sz="1050" i="1">
                                              <a:solidFill>
                                                <a:schemeClr val="tx1"/>
                                              </a:solidFill>
                                              <a:latin typeface="Cambria Math" panose="02040503050406030204" pitchFamily="18" charset="0"/>
                                            </a:rPr>
                                            <m:t>reward</m:t>
                                          </m:r>
                                          <m:r>
                                            <m:rPr>
                                              <m:nor/>
                                            </m:rPr>
                                            <a:rPr lang="en-IN" sz="1050" i="1">
                                              <a:solidFill>
                                                <a:schemeClr val="tx1"/>
                                              </a:solidFill>
                                              <a:latin typeface="Cambria Math" panose="02040503050406030204" pitchFamily="18" charset="0"/>
                                            </a:rPr>
                                            <m:t> </m:t>
                                          </m:r>
                                        </m:lim>
                                      </m:limLow>
                                      <m:r>
                                        <a:rPr lang="en-IN" sz="1050">
                                          <a:solidFill>
                                            <a:schemeClr val="tx1"/>
                                          </a:solidFill>
                                          <a:latin typeface="Cambria Math" panose="02040503050406030204" pitchFamily="18" charset="0"/>
                                        </a:rPr>
                                        <m:t>+</m:t>
                                      </m:r>
                                      <m:limLow>
                                        <m:limLowPr>
                                          <m:ctrlPr>
                                            <a:rPr lang="en-IN" sz="1050" i="1">
                                              <a:solidFill>
                                                <a:schemeClr val="tx1"/>
                                              </a:solidFill>
                                              <a:latin typeface="Cambria Math" panose="02040503050406030204" pitchFamily="18" charset="0"/>
                                            </a:rPr>
                                          </m:ctrlPr>
                                        </m:limLowPr>
                                        <m:e>
                                          <m:groupChr>
                                            <m:groupChrPr>
                                              <m:chr m:val="⏟"/>
                                              <m:ctrlPr>
                                                <a:rPr lang="en-IN" sz="1050" i="1">
                                                  <a:solidFill>
                                                    <a:schemeClr val="tx1"/>
                                                  </a:solidFill>
                                                  <a:latin typeface="Cambria Math" panose="02040503050406030204" pitchFamily="18" charset="0"/>
                                                </a:rPr>
                                              </m:ctrlPr>
                                            </m:groupChrPr>
                                            <m:e>
                                              <m:r>
                                                <a:rPr lang="en-IN" sz="1050" i="1">
                                                  <a:solidFill>
                                                    <a:schemeClr val="tx1"/>
                                                  </a:solidFill>
                                                  <a:latin typeface="Cambria Math" panose="02040503050406030204" pitchFamily="18" charset="0"/>
                                                </a:rPr>
                                                <m:t>𝛾</m:t>
                                              </m:r>
                                            </m:e>
                                          </m:groupChr>
                                        </m:e>
                                        <m:lim>
                                          <m:r>
                                            <m:rPr>
                                              <m:nor/>
                                            </m:rPr>
                                            <a:rPr lang="en-IN" sz="1050" i="1">
                                              <a:solidFill>
                                                <a:schemeClr val="tx1"/>
                                              </a:solidFill>
                                              <a:latin typeface="Cambria Math" panose="02040503050406030204" pitchFamily="18" charset="0"/>
                                            </a:rPr>
                                            <m:t>discount</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factor</m:t>
                                          </m:r>
                                          <m:r>
                                            <m:rPr>
                                              <m:nor/>
                                            </m:rPr>
                                            <a:rPr lang="en-IN" sz="1050" i="1">
                                              <a:solidFill>
                                                <a:schemeClr val="tx1"/>
                                              </a:solidFill>
                                              <a:latin typeface="Cambria Math" panose="02040503050406030204" pitchFamily="18" charset="0"/>
                                            </a:rPr>
                                            <m:t> </m:t>
                                          </m:r>
                                        </m:lim>
                                      </m:limLow>
                                      <m:r>
                                        <a:rPr lang="en-IN" sz="1050">
                                          <a:solidFill>
                                            <a:schemeClr val="tx1"/>
                                          </a:solidFill>
                                          <a:latin typeface="Cambria Math" panose="02040503050406030204" pitchFamily="18" charset="0"/>
                                        </a:rPr>
                                        <m:t>⋅</m:t>
                                      </m:r>
                                      <m:limLow>
                                        <m:limLowPr>
                                          <m:ctrlPr>
                                            <a:rPr lang="en-IN" sz="1050" i="1">
                                              <a:solidFill>
                                                <a:schemeClr val="tx1"/>
                                              </a:solidFill>
                                              <a:latin typeface="Cambria Math" panose="02040503050406030204" pitchFamily="18" charset="0"/>
                                            </a:rPr>
                                          </m:ctrlPr>
                                        </m:limLowPr>
                                        <m:e>
                                          <m:groupChr>
                                            <m:groupChrPr>
                                              <m:chr m:val="⏟"/>
                                              <m:ctrlPr>
                                                <a:rPr lang="en-IN" sz="1050" i="1">
                                                  <a:solidFill>
                                                    <a:schemeClr val="tx1"/>
                                                  </a:solidFill>
                                                  <a:latin typeface="Cambria Math" panose="02040503050406030204" pitchFamily="18" charset="0"/>
                                                </a:rPr>
                                              </m:ctrlPr>
                                            </m:groupChrPr>
                                            <m:e>
                                              <m:limLow>
                                                <m:limLowPr>
                                                  <m:ctrlPr>
                                                    <a:rPr lang="en-IN" sz="1050" i="1">
                                                      <a:solidFill>
                                                        <a:schemeClr val="tx1"/>
                                                      </a:solidFill>
                                                      <a:latin typeface="Cambria Math" panose="02040503050406030204" pitchFamily="18" charset="0"/>
                                                    </a:rPr>
                                                  </m:ctrlPr>
                                                </m:limLowPr>
                                                <m:e>
                                                  <m:r>
                                                    <a:rPr lang="en-IN" sz="1050" i="1">
                                                      <a:solidFill>
                                                        <a:schemeClr val="tx1"/>
                                                      </a:solidFill>
                                                      <a:latin typeface="Cambria Math" panose="02040503050406030204" pitchFamily="18" charset="0"/>
                                                    </a:rPr>
                                                    <m:t>𝑚𝑎𝑥</m:t>
                                                  </m:r>
                                                </m:e>
                                                <m:lim>
                                                  <m:r>
                                                    <a:rPr lang="en-IN" sz="1050" i="1">
                                                      <a:solidFill>
                                                        <a:schemeClr val="tx1"/>
                                                      </a:solidFill>
                                                      <a:latin typeface="Cambria Math" panose="02040503050406030204" pitchFamily="18" charset="0"/>
                                                    </a:rPr>
                                                    <m:t>𝑎</m:t>
                                                  </m:r>
                                                </m:lim>
                                              </m:limLow>
                                              <m:r>
                                                <a:rPr lang="en-IN" sz="1050">
                                                  <a:solidFill>
                                                    <a:schemeClr val="tx1"/>
                                                  </a:solidFill>
                                                  <a:latin typeface="Cambria Math" panose="02040503050406030204" pitchFamily="18" charset="0"/>
                                                </a:rPr>
                                                <m:t> </m:t>
                                              </m:r>
                                              <m:r>
                                                <a:rPr lang="en-IN" sz="1050" i="1">
                                                  <a:solidFill>
                                                    <a:schemeClr val="tx1"/>
                                                  </a:solidFill>
                                                  <a:latin typeface="Cambria Math" panose="02040503050406030204" pitchFamily="18" charset="0"/>
                                                </a:rPr>
                                                <m:t>𝑄</m:t>
                                              </m:r>
                                              <m:d>
                                                <m:dPr>
                                                  <m:ctrlPr>
                                                    <a:rPr lang="en-IN" sz="1050" i="1">
                                                      <a:solidFill>
                                                        <a:schemeClr val="tx1"/>
                                                      </a:solidFill>
                                                      <a:latin typeface="Cambria Math" panose="02040503050406030204" pitchFamily="18" charset="0"/>
                                                    </a:rPr>
                                                  </m:ctrlPr>
                                                </m:dPr>
                                                <m:e>
                                                  <m:sSub>
                                                    <m:sSubPr>
                                                      <m:ctrlPr>
                                                        <a:rPr lang="en-IN" sz="1050" i="1">
                                                          <a:solidFill>
                                                            <a:schemeClr val="tx1"/>
                                                          </a:solidFill>
                                                          <a:latin typeface="Cambria Math" panose="02040503050406030204" pitchFamily="18" charset="0"/>
                                                        </a:rPr>
                                                      </m:ctrlPr>
                                                    </m:sSubPr>
                                                    <m:e>
                                                      <m:r>
                                                        <a:rPr lang="en-IN" sz="1050" i="1">
                                                          <a:solidFill>
                                                            <a:schemeClr val="tx1"/>
                                                          </a:solidFill>
                                                          <a:latin typeface="Cambria Math" panose="02040503050406030204" pitchFamily="18" charset="0"/>
                                                        </a:rPr>
                                                        <m:t>𝑠</m:t>
                                                      </m:r>
                                                    </m:e>
                                                    <m:sub>
                                                      <m:r>
                                                        <a:rPr lang="en-IN" sz="1050" i="1">
                                                          <a:solidFill>
                                                            <a:schemeClr val="tx1"/>
                                                          </a:solidFill>
                                                          <a:latin typeface="Cambria Math" panose="02040503050406030204" pitchFamily="18" charset="0"/>
                                                        </a:rPr>
                                                        <m:t>𝑡</m:t>
                                                      </m:r>
                                                      <m:r>
                                                        <a:rPr lang="en-IN" sz="1050">
                                                          <a:solidFill>
                                                            <a:schemeClr val="tx1"/>
                                                          </a:solidFill>
                                                          <a:latin typeface="Cambria Math" panose="02040503050406030204" pitchFamily="18" charset="0"/>
                                                        </a:rPr>
                                                        <m:t>+1</m:t>
                                                      </m:r>
                                                    </m:sub>
                                                  </m:sSub>
                                                  <m:r>
                                                    <a:rPr lang="en-IN" sz="1050">
                                                      <a:solidFill>
                                                        <a:schemeClr val="tx1"/>
                                                      </a:solidFill>
                                                      <a:latin typeface="Cambria Math" panose="02040503050406030204" pitchFamily="18" charset="0"/>
                                                    </a:rPr>
                                                    <m:t>,</m:t>
                                                  </m:r>
                                                  <m:r>
                                                    <a:rPr lang="en-IN" sz="1050" i="1">
                                                      <a:solidFill>
                                                        <a:schemeClr val="tx1"/>
                                                      </a:solidFill>
                                                      <a:latin typeface="Cambria Math" panose="02040503050406030204" pitchFamily="18" charset="0"/>
                                                    </a:rPr>
                                                    <m:t>𝑎</m:t>
                                                  </m:r>
                                                </m:e>
                                              </m:d>
                                            </m:e>
                                          </m:groupChr>
                                        </m:e>
                                        <m:lim>
                                          <m:r>
                                            <m:rPr>
                                              <m:nor/>
                                            </m:rPr>
                                            <a:rPr lang="en-IN" sz="1050" i="1">
                                              <a:solidFill>
                                                <a:schemeClr val="tx1"/>
                                              </a:solidFill>
                                              <a:latin typeface="Cambria Math" panose="02040503050406030204" pitchFamily="18" charset="0"/>
                                            </a:rPr>
                                            <m:t>estimate</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of</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optimal</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future</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value</m:t>
                                          </m:r>
                                          <m:r>
                                            <m:rPr>
                                              <m:nor/>
                                            </m:rPr>
                                            <a:rPr lang="en-IN" sz="1050" i="1">
                                              <a:solidFill>
                                                <a:schemeClr val="tx1"/>
                                              </a:solidFill>
                                              <a:latin typeface="Cambria Math" panose="02040503050406030204" pitchFamily="18" charset="0"/>
                                            </a:rPr>
                                            <m:t> </m:t>
                                          </m:r>
                                        </m:lim>
                                      </m:limLow>
                                    </m:e>
                                  </m:d>
                                </m:e>
                              </m:groupChr>
                            </m:e>
                            <m:lim>
                              <m:r>
                                <m:rPr>
                                  <m:nor/>
                                </m:rPr>
                                <a:rPr lang="en-IN" sz="1050" i="1">
                                  <a:solidFill>
                                    <a:schemeClr val="tx1"/>
                                  </a:solidFill>
                                  <a:latin typeface="Cambria Math" panose="02040503050406030204" pitchFamily="18" charset="0"/>
                                </a:rPr>
                                <m:t>new</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value</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temporal</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difference</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target</m:t>
                              </m:r>
                              <m:r>
                                <m:rPr>
                                  <m:nor/>
                                </m:rPr>
                                <a:rPr lang="en-IN" sz="1050" i="1">
                                  <a:solidFill>
                                    <a:schemeClr val="tx1"/>
                                  </a:solidFill>
                                  <a:latin typeface="Cambria Math" panose="02040503050406030204" pitchFamily="18" charset="0"/>
                                </a:rPr>
                                <m:t>) </m:t>
                              </m:r>
                            </m:lim>
                          </m:limLow>
                          <m:r>
                            <a:rPr lang="en-IN" sz="1050">
                              <a:solidFill>
                                <a:schemeClr val="tx1"/>
                              </a:solidFill>
                              <a:latin typeface="Cambria Math" panose="02040503050406030204" pitchFamily="18" charset="0"/>
                            </a:rPr>
                            <m:t>−</m:t>
                          </m:r>
                          <m:limLow>
                            <m:limLowPr>
                              <m:ctrlPr>
                                <a:rPr lang="en-IN" sz="1050" i="1">
                                  <a:solidFill>
                                    <a:schemeClr val="tx1"/>
                                  </a:solidFill>
                                  <a:latin typeface="Cambria Math" panose="02040503050406030204" pitchFamily="18" charset="0"/>
                                </a:rPr>
                              </m:ctrlPr>
                            </m:limLowPr>
                            <m:e>
                              <m:groupChr>
                                <m:groupChrPr>
                                  <m:chr m:val="⏟"/>
                                  <m:ctrlPr>
                                    <a:rPr lang="en-IN" sz="1050" i="1">
                                      <a:solidFill>
                                        <a:schemeClr val="tx1"/>
                                      </a:solidFill>
                                      <a:latin typeface="Cambria Math" panose="02040503050406030204" pitchFamily="18" charset="0"/>
                                    </a:rPr>
                                  </m:ctrlPr>
                                </m:groupChrPr>
                                <m:e>
                                  <m:r>
                                    <a:rPr lang="en-IN" sz="1050" i="1">
                                      <a:solidFill>
                                        <a:schemeClr val="tx1"/>
                                      </a:solidFill>
                                      <a:latin typeface="Cambria Math" panose="02040503050406030204" pitchFamily="18" charset="0"/>
                                    </a:rPr>
                                    <m:t>𝑄</m:t>
                                  </m:r>
                                  <m:d>
                                    <m:dPr>
                                      <m:ctrlPr>
                                        <a:rPr lang="en-IN" sz="1050" i="1">
                                          <a:solidFill>
                                            <a:schemeClr val="tx1"/>
                                          </a:solidFill>
                                          <a:latin typeface="Cambria Math" panose="02040503050406030204" pitchFamily="18" charset="0"/>
                                        </a:rPr>
                                      </m:ctrlPr>
                                    </m:dPr>
                                    <m:e>
                                      <m:sSub>
                                        <m:sSubPr>
                                          <m:ctrlPr>
                                            <a:rPr lang="en-IN" sz="1050" i="1">
                                              <a:solidFill>
                                                <a:schemeClr val="tx1"/>
                                              </a:solidFill>
                                              <a:latin typeface="Cambria Math" panose="02040503050406030204" pitchFamily="18" charset="0"/>
                                            </a:rPr>
                                          </m:ctrlPr>
                                        </m:sSubPr>
                                        <m:e>
                                          <m:r>
                                            <a:rPr lang="en-IN" sz="1050" i="1">
                                              <a:solidFill>
                                                <a:schemeClr val="tx1"/>
                                              </a:solidFill>
                                              <a:latin typeface="Cambria Math" panose="02040503050406030204" pitchFamily="18" charset="0"/>
                                            </a:rPr>
                                            <m:t>𝑠</m:t>
                                          </m:r>
                                        </m:e>
                                        <m:sub>
                                          <m:r>
                                            <a:rPr lang="en-IN" sz="1050" i="1">
                                              <a:solidFill>
                                                <a:schemeClr val="tx1"/>
                                              </a:solidFill>
                                              <a:latin typeface="Cambria Math" panose="02040503050406030204" pitchFamily="18" charset="0"/>
                                            </a:rPr>
                                            <m:t>𝑡</m:t>
                                          </m:r>
                                        </m:sub>
                                      </m:sSub>
                                      <m:r>
                                        <a:rPr lang="en-IN" sz="1050">
                                          <a:solidFill>
                                            <a:schemeClr val="tx1"/>
                                          </a:solidFill>
                                          <a:latin typeface="Cambria Math" panose="02040503050406030204" pitchFamily="18" charset="0"/>
                                        </a:rPr>
                                        <m:t>,</m:t>
                                      </m:r>
                                      <m:sSub>
                                        <m:sSubPr>
                                          <m:ctrlPr>
                                            <a:rPr lang="en-IN" sz="1050" i="1">
                                              <a:solidFill>
                                                <a:schemeClr val="tx1"/>
                                              </a:solidFill>
                                              <a:latin typeface="Cambria Math" panose="02040503050406030204" pitchFamily="18" charset="0"/>
                                            </a:rPr>
                                          </m:ctrlPr>
                                        </m:sSubPr>
                                        <m:e>
                                          <m:r>
                                            <a:rPr lang="en-IN" sz="1050" i="1">
                                              <a:solidFill>
                                                <a:schemeClr val="tx1"/>
                                              </a:solidFill>
                                              <a:latin typeface="Cambria Math" panose="02040503050406030204" pitchFamily="18" charset="0"/>
                                            </a:rPr>
                                            <m:t>𝑎</m:t>
                                          </m:r>
                                        </m:e>
                                        <m:sub>
                                          <m:r>
                                            <a:rPr lang="en-IN" sz="1050" i="1">
                                              <a:solidFill>
                                                <a:schemeClr val="tx1"/>
                                              </a:solidFill>
                                              <a:latin typeface="Cambria Math" panose="02040503050406030204" pitchFamily="18" charset="0"/>
                                            </a:rPr>
                                            <m:t>𝑡</m:t>
                                          </m:r>
                                        </m:sub>
                                      </m:sSub>
                                    </m:e>
                                  </m:d>
                                </m:e>
                              </m:groupChr>
                            </m:e>
                            <m:lim>
                              <m:r>
                                <m:rPr>
                                  <m:nor/>
                                </m:rPr>
                                <a:rPr lang="en-IN" sz="1050" i="1">
                                  <a:solidFill>
                                    <a:schemeClr val="tx1"/>
                                  </a:solidFill>
                                  <a:latin typeface="Cambria Math" panose="02040503050406030204" pitchFamily="18" charset="0"/>
                                </a:rPr>
                                <m:t>old</m:t>
                              </m:r>
                              <m:r>
                                <m:rPr>
                                  <m:nor/>
                                </m:rPr>
                                <a:rPr lang="en-IN" sz="1050" i="1">
                                  <a:solidFill>
                                    <a:schemeClr val="tx1"/>
                                  </a:solidFill>
                                  <a:latin typeface="Cambria Math" panose="02040503050406030204" pitchFamily="18" charset="0"/>
                                </a:rPr>
                                <m:t> </m:t>
                              </m:r>
                              <m:r>
                                <m:rPr>
                                  <m:nor/>
                                </m:rPr>
                                <a:rPr lang="en-IN" sz="1050" i="1">
                                  <a:solidFill>
                                    <a:schemeClr val="tx1"/>
                                  </a:solidFill>
                                  <a:latin typeface="Cambria Math" panose="02040503050406030204" pitchFamily="18" charset="0"/>
                                </a:rPr>
                                <m:t>value</m:t>
                              </m:r>
                              <m:r>
                                <m:rPr>
                                  <m:nor/>
                                </m:rPr>
                                <a:rPr lang="en-IN" sz="1050" i="1">
                                  <a:solidFill>
                                    <a:schemeClr val="tx1"/>
                                  </a:solidFill>
                                  <a:latin typeface="Cambria Math" panose="02040503050406030204" pitchFamily="18" charset="0"/>
                                </a:rPr>
                                <m:t> </m:t>
                              </m:r>
                            </m:lim>
                          </m:limLow>
                        </m:e>
                      </m:d>
                    </m:oMath>
                  </m:oMathPara>
                </a14:m>
                <a:endParaRPr lang="en-IN" dirty="0"/>
              </a:p>
            </p:txBody>
          </p:sp>
        </mc:Choice>
        <mc:Fallback xmlns="">
          <p:sp>
            <p:nvSpPr>
              <p:cNvPr id="4" name="Rectangle 3">
                <a:extLst>
                  <a:ext uri="{FF2B5EF4-FFF2-40B4-BE49-F238E27FC236}">
                    <a16:creationId xmlns:a16="http://schemas.microsoft.com/office/drawing/2014/main" id="{B1289B74-6141-38E2-37B2-450DEDB773FB}"/>
                  </a:ext>
                </a:extLst>
              </p:cNvPr>
              <p:cNvSpPr>
                <a:spLocks noRot="1" noChangeAspect="1" noMove="1" noResize="1" noEditPoints="1" noAdjustHandles="1" noChangeArrowheads="1" noChangeShapeType="1" noTextEdit="1"/>
              </p:cNvSpPr>
              <p:nvPr/>
            </p:nvSpPr>
            <p:spPr>
              <a:xfrm>
                <a:off x="994220" y="2732066"/>
                <a:ext cx="7155559" cy="859338"/>
              </a:xfrm>
              <a:prstGeom prst="rect">
                <a:avLst/>
              </a:prstGeom>
              <a:blipFill>
                <a:blip r:embed="rId2"/>
                <a:stretch>
                  <a:fillRect t="-130496" b="-177305"/>
                </a:stretch>
              </a:blipFill>
            </p:spPr>
            <p:txBody>
              <a:bodyPr/>
              <a:lstStyle/>
              <a:p>
                <a:r>
                  <a:rPr lang="en-IN">
                    <a:noFill/>
                  </a:rPr>
                  <a:t> </a:t>
                </a:r>
              </a:p>
            </p:txBody>
          </p:sp>
        </mc:Fallback>
      </mc:AlternateContent>
    </p:spTree>
    <p:extLst>
      <p:ext uri="{BB962C8B-B14F-4D97-AF65-F5344CB8AC3E}">
        <p14:creationId xmlns:p14="http://schemas.microsoft.com/office/powerpoint/2010/main" val="311063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AFB4-8EEA-46D4-BA51-4573D4045EEA}"/>
              </a:ext>
            </a:extLst>
          </p:cNvPr>
          <p:cNvSpPr>
            <a:spLocks noGrp="1"/>
          </p:cNvSpPr>
          <p:nvPr>
            <p:ph type="title"/>
          </p:nvPr>
        </p:nvSpPr>
        <p:spPr/>
        <p:txBody>
          <a:bodyPr/>
          <a:lstStyle/>
          <a:p>
            <a:pPr algn="l"/>
            <a:r>
              <a:rPr lang="en-US" dirty="0"/>
              <a:t>Epsilon Greedy Algorithm</a:t>
            </a:r>
            <a:endParaRPr lang="en-IN" dirty="0"/>
          </a:p>
        </p:txBody>
      </p:sp>
      <p:sp>
        <p:nvSpPr>
          <p:cNvPr id="13" name="Text Placeholder 2">
            <a:extLst>
              <a:ext uri="{FF2B5EF4-FFF2-40B4-BE49-F238E27FC236}">
                <a16:creationId xmlns:a16="http://schemas.microsoft.com/office/drawing/2014/main" id="{4FF3D4D8-E2BE-317C-26B0-AEF143CB7BA7}"/>
              </a:ext>
            </a:extLst>
          </p:cNvPr>
          <p:cNvSpPr>
            <a:spLocks noGrp="1"/>
          </p:cNvSpPr>
          <p:nvPr>
            <p:ph type="body" idx="1"/>
          </p:nvPr>
        </p:nvSpPr>
        <p:spPr>
          <a:xfrm>
            <a:off x="717425" y="1205929"/>
            <a:ext cx="7315973" cy="2317998"/>
          </a:xfrm>
        </p:spPr>
        <p:txBody>
          <a:bodyPr/>
          <a:lstStyle/>
          <a:p>
            <a:pPr marL="139700" indent="0" algn="just">
              <a:buClr>
                <a:schemeClr val="tx1"/>
              </a:buClr>
              <a:buNone/>
            </a:pPr>
            <a:r>
              <a:rPr lang="en-US" sz="1600" dirty="0"/>
              <a:t>Epsilon-Greedy is a simple method to balance exploration and exploitation by choosing between exploration and exploitation randomly.</a:t>
            </a:r>
          </a:p>
          <a:p>
            <a:pPr marL="139700" indent="0" algn="just">
              <a:buClr>
                <a:schemeClr val="tx1"/>
              </a:buClr>
              <a:buNone/>
            </a:pPr>
            <a:r>
              <a:rPr lang="en-US" sz="1600" dirty="0"/>
              <a:t>The epsilon-greedy, where epsilon refers to the probability of choosing to explore, exploits most of the time with a small chance of exploring.</a:t>
            </a:r>
          </a:p>
          <a:p>
            <a:pPr marL="139700" indent="0" algn="just">
              <a:buClr>
                <a:schemeClr val="tx1"/>
              </a:buClr>
              <a:buNone/>
            </a:pPr>
            <a:endParaRPr lang="en-US" sz="1600" dirty="0"/>
          </a:p>
          <a:p>
            <a:pPr marL="139700" indent="0" algn="just">
              <a:buClr>
                <a:schemeClr val="tx1"/>
              </a:buClr>
              <a:buNone/>
            </a:pPr>
            <a:endParaRPr lang="en-US" sz="1600" dirty="0"/>
          </a:p>
          <a:p>
            <a:pPr marL="139700" indent="0" algn="just">
              <a:buClr>
                <a:schemeClr val="tx1"/>
              </a:buClr>
              <a:buNone/>
            </a:pPr>
            <a:endParaRPr lang="en-US" sz="1600" dirty="0"/>
          </a:p>
          <a:p>
            <a:pPr marL="139700" indent="0" algn="just">
              <a:buClr>
                <a:schemeClr val="tx1"/>
              </a:buClr>
              <a:buNone/>
            </a:pPr>
            <a:endParaRPr lang="en-US" sz="1600" dirty="0"/>
          </a:p>
          <a:p>
            <a:pPr marL="139700" indent="0" algn="just">
              <a:buClr>
                <a:schemeClr val="tx1"/>
              </a:buClr>
              <a:buNone/>
            </a:pPr>
            <a:endParaRPr lang="en-US" sz="1600" dirty="0"/>
          </a:p>
          <a:p>
            <a:pPr marL="139700" indent="0" algn="just">
              <a:buClr>
                <a:schemeClr val="tx1"/>
              </a:buClr>
              <a:buNone/>
            </a:pPr>
            <a:endParaRPr lang="en-US" sz="1600" dirty="0"/>
          </a:p>
          <a:p>
            <a:pPr marL="139700" indent="0" algn="just">
              <a:buClr>
                <a:schemeClr val="tx1"/>
              </a:buClr>
              <a:buNone/>
            </a:pPr>
            <a:r>
              <a:rPr lang="en-US" sz="1600" dirty="0"/>
              <a:t>The greedy-mechanism can help the agent focus on its currently most “successful” bandits, and the exploratory-mechanism gives the agent to explore for better bandits that might be out there.</a:t>
            </a:r>
          </a:p>
          <a:p>
            <a:pPr marL="139700" indent="0" algn="just">
              <a:buClr>
                <a:schemeClr val="tx1"/>
              </a:buClr>
              <a:buNone/>
            </a:pPr>
            <a:endParaRPr lang="en-IN" sz="16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626D401-2DDF-CC61-F40D-D7890770E9E5}"/>
                  </a:ext>
                </a:extLst>
              </p:cNvPr>
              <p:cNvSpPr txBox="1"/>
              <p:nvPr/>
            </p:nvSpPr>
            <p:spPr>
              <a:xfrm>
                <a:off x="1166602" y="2808515"/>
                <a:ext cx="6417617" cy="362215"/>
              </a:xfrm>
              <a:prstGeom prst="rect">
                <a:avLst/>
              </a:prstGeom>
              <a:noFill/>
            </p:spPr>
            <p:txBody>
              <a:bodyPr wrap="square">
                <a:spAutoFit/>
              </a:bodyPr>
              <a:lstStyle/>
              <a:p>
                <a:pPr>
                  <a:lnSpc>
                    <a:spcPts val="1200"/>
                  </a:lnSpc>
                  <a:spcAft>
                    <a:spcPts val="120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Action at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m>
                          <m:mPr>
                            <m:plcHide m:val="on"/>
                            <m:mcs>
                              <m:mc>
                                <m:mcPr>
                                  <m:count m:val="1"/>
                                  <m:mcJc m:val="center"/>
                                </m:mcPr>
                              </m:mc>
                            </m:mcs>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mPr>
                          <m:m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max</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r>
                                <m:rPr>
                                  <m:nor/>
                                </m:rPr>
                                <a:rPr lang="en-US" sz="1800">
                                  <a:effectLst/>
                                  <a:latin typeface="Georgia" panose="02040502050405020303" pitchFamily="18" charset="0"/>
                                  <a:ea typeface="Calibri" panose="020F0502020204030204" pitchFamily="34" charset="0"/>
                                  <a:cs typeface="Times New Roman" panose="02020603050405020304" pitchFamily="18" charset="0"/>
                                </a:rPr>
                                <m:t>with</m:t>
                              </m:r>
                              <m:r>
                                <m:rPr>
                                  <m:nor/>
                                </m:rPr>
                                <a:rPr lang="en-US" sz="1800">
                                  <a:effectLst/>
                                  <a:latin typeface="Georgia" panose="02040502050405020303" pitchFamily="18" charset="0"/>
                                  <a:ea typeface="Calibri" panose="020F0502020204030204" pitchFamily="34" charset="0"/>
                                  <a:cs typeface="Times New Roman" panose="02020603050405020304" pitchFamily="18" charset="0"/>
                                </a:rPr>
                                <m:t> </m:t>
                              </m:r>
                              <m:r>
                                <m:rPr>
                                  <m:nor/>
                                </m:rPr>
                                <a:rPr lang="en-US" sz="1800">
                                  <a:effectLst/>
                                  <a:latin typeface="Georgia" panose="02040502050405020303" pitchFamily="18" charset="0"/>
                                  <a:ea typeface="Calibri" panose="020F0502020204030204" pitchFamily="34" charset="0"/>
                                  <a:cs typeface="Times New Roman" panose="02020603050405020304" pitchFamily="18" charset="0"/>
                                </a:rPr>
                                <m:t>probability</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𝜀</m:t>
                              </m:r>
                            </m:e>
                          </m:mr>
                          <m:mr>
                            <m:e>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r>
                                <m:rPr>
                                  <m:nor/>
                                </m:rPr>
                                <a:rPr lang="en-US" sz="1800">
                                  <a:effectLst/>
                                  <a:latin typeface="Georgia" panose="02040502050405020303" pitchFamily="18" charset="0"/>
                                  <a:ea typeface="Calibri" panose="020F0502020204030204" pitchFamily="34" charset="0"/>
                                  <a:cs typeface="Times New Roman" panose="02020603050405020304" pitchFamily="18" charset="0"/>
                                </a:rPr>
                                <m:t>random</m:t>
                              </m:r>
                              <m:r>
                                <m:rPr>
                                  <m:nor/>
                                </m:rPr>
                                <a:rPr lang="en-IN" sz="1800" b="0" i="0" smtClean="0">
                                  <a:effectLst/>
                                  <a:latin typeface="Georgia" panose="02040502050405020303" pitchFamily="18" charset="0"/>
                                  <a:ea typeface="Calibri" panose="020F0502020204030204" pitchFamily="34" charset="0"/>
                                  <a:cs typeface="Times New Roman" panose="02020603050405020304" pitchFamily="18" charset="0"/>
                                </a:rPr>
                                <m:t> </m:t>
                              </m:r>
                              <m:r>
                                <m:rPr>
                                  <m:nor/>
                                </m:rPr>
                                <a:rPr lang="en-US" sz="1800">
                                  <a:effectLst/>
                                  <a:latin typeface="Georgia" panose="02040502050405020303" pitchFamily="18" charset="0"/>
                                  <a:ea typeface="Calibri" panose="020F0502020204030204" pitchFamily="34" charset="0"/>
                                  <a:cs typeface="Times New Roman" panose="02020603050405020304" pitchFamily="18" charset="0"/>
                                </a:rPr>
                                <m:t>action</m:t>
                              </m:r>
                              <m:r>
                                <m:rPr>
                                  <m:nor/>
                                </m:rPr>
                                <a:rPr lang="en-US" sz="1800">
                                  <a:effectLst/>
                                  <a:latin typeface="Georgia" panose="02040502050405020303" pitchFamily="18" charset="0"/>
                                  <a:ea typeface="Calibri" panose="020F0502020204030204" pitchFamily="34" charset="0"/>
                                  <a:cs typeface="Times New Roman" panose="02020603050405020304" pitchFamily="18" charset="0"/>
                                </a:rPr>
                                <m:t> </m:t>
                              </m:r>
                              <m:r>
                                <m:rPr>
                                  <m:nor/>
                                </m:rPr>
                                <a:rPr lang="en-US" sz="1800">
                                  <a:effectLst/>
                                  <a:latin typeface="Georgia" panose="02040502050405020303" pitchFamily="18" charset="0"/>
                                  <a:ea typeface="Calibri" panose="020F0502020204030204" pitchFamily="34" charset="0"/>
                                  <a:cs typeface="Times New Roman" panose="02020603050405020304" pitchFamily="18" charset="0"/>
                                </a:rPr>
                                <m:t>a</m:t>
                              </m:r>
                              <m:r>
                                <m:rPr>
                                  <m:nor/>
                                </m:rPr>
                                <a:rPr lang="en-US" sz="1800">
                                  <a:effectLst/>
                                  <a:latin typeface="Georgia" panose="02040502050405020303" pitchFamily="18" charset="0"/>
                                  <a:ea typeface="Calibri" panose="020F0502020204030204" pitchFamily="34" charset="0"/>
                                  <a:cs typeface="Times New Roman" panose="02020603050405020304" pitchFamily="18" charset="0"/>
                                </a:rPr>
                                <m:t> , </m:t>
                              </m:r>
                              <m:r>
                                <m:rPr>
                                  <m:nor/>
                                </m:rPr>
                                <a:rPr lang="en-US" sz="1800">
                                  <a:effectLst/>
                                  <a:latin typeface="Georgia" panose="02040502050405020303" pitchFamily="18" charset="0"/>
                                  <a:ea typeface="Calibri" panose="020F0502020204030204" pitchFamily="34" charset="0"/>
                                  <a:cs typeface="Times New Roman" panose="02020603050405020304" pitchFamily="18" charset="0"/>
                                </a:rPr>
                                <m:t>with</m:t>
                              </m:r>
                              <m:r>
                                <m:rPr>
                                  <m:nor/>
                                </m:rPr>
                                <a:rPr lang="en-US" sz="1800">
                                  <a:effectLst/>
                                  <a:latin typeface="Georgia" panose="02040502050405020303" pitchFamily="18" charset="0"/>
                                  <a:ea typeface="Calibri" panose="020F0502020204030204" pitchFamily="34" charset="0"/>
                                  <a:cs typeface="Times New Roman" panose="02020603050405020304" pitchFamily="18" charset="0"/>
                                </a:rPr>
                                <m:t> </m:t>
                              </m:r>
                              <m:r>
                                <m:rPr>
                                  <m:nor/>
                                </m:rPr>
                                <a:rPr lang="en-US" sz="1800">
                                  <a:effectLst/>
                                  <a:latin typeface="Georgia" panose="02040502050405020303" pitchFamily="18" charset="0"/>
                                  <a:ea typeface="Calibri" panose="020F0502020204030204" pitchFamily="34" charset="0"/>
                                  <a:cs typeface="Times New Roman" panose="02020603050405020304" pitchFamily="18" charset="0"/>
                                </a:rPr>
                                <m:t>probability</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𝜀</m:t>
                              </m:r>
                            </m:e>
                          </m:mr>
                        </m:m>
                      </m:e>
                    </m:d>
                  </m:oMath>
                </a14:m>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4626D401-2DDF-CC61-F40D-D7890770E9E5}"/>
                  </a:ext>
                </a:extLst>
              </p:cNvPr>
              <p:cNvSpPr txBox="1">
                <a:spLocks noRot="1" noChangeAspect="1" noMove="1" noResize="1" noEditPoints="1" noAdjustHandles="1" noChangeArrowheads="1" noChangeShapeType="1" noTextEdit="1"/>
              </p:cNvSpPr>
              <p:nvPr/>
            </p:nvSpPr>
            <p:spPr>
              <a:xfrm>
                <a:off x="1166602" y="2808515"/>
                <a:ext cx="6417617" cy="362215"/>
              </a:xfrm>
              <a:prstGeom prst="rect">
                <a:avLst/>
              </a:prstGeom>
              <a:blipFill>
                <a:blip r:embed="rId2"/>
                <a:stretch>
                  <a:fillRect l="-760" t="-76271"/>
                </a:stretch>
              </a:blipFill>
            </p:spPr>
            <p:txBody>
              <a:bodyPr/>
              <a:lstStyle/>
              <a:p>
                <a:r>
                  <a:rPr lang="en-IN">
                    <a:noFill/>
                  </a:rPr>
                  <a:t> </a:t>
                </a:r>
              </a:p>
            </p:txBody>
          </p:sp>
        </mc:Fallback>
      </mc:AlternateContent>
    </p:spTree>
    <p:extLst>
      <p:ext uri="{BB962C8B-B14F-4D97-AF65-F5344CB8AC3E}">
        <p14:creationId xmlns:p14="http://schemas.microsoft.com/office/powerpoint/2010/main" val="4092708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Deep Q Network</a:t>
            </a:r>
            <a:endParaRPr b="1" dirty="0">
              <a:solidFill>
                <a:schemeClr val="dk1"/>
              </a:solidFill>
            </a:endParaRPr>
          </a:p>
        </p:txBody>
      </p:sp>
      <p:sp>
        <p:nvSpPr>
          <p:cNvPr id="240" name="Google Shape;240;p40"/>
          <p:cNvSpPr txBox="1">
            <a:spLocks noGrp="1"/>
          </p:cNvSpPr>
          <p:nvPr>
            <p:ph type="body" idx="1"/>
          </p:nvPr>
        </p:nvSpPr>
        <p:spPr>
          <a:xfrm>
            <a:off x="713224" y="1424150"/>
            <a:ext cx="7008375" cy="32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u="none" dirty="0">
                <a:solidFill>
                  <a:schemeClr val="dk1"/>
                </a:solidFill>
                <a:latin typeface="Didact Gothic"/>
                <a:ea typeface="Didact Gothic"/>
                <a:cs typeface="Didact Gothic"/>
                <a:sym typeface="Didact Gothic"/>
              </a:rPr>
              <a:t>A Neural Network maps input states to (action, Q-value) pairs</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u="none" dirty="0">
              <a:solidFill>
                <a:schemeClr val="dk1"/>
              </a:solidFill>
              <a:latin typeface="Didact Gothic"/>
              <a:ea typeface="Didact Gothic"/>
              <a:cs typeface="Didact Gothic"/>
              <a:sym typeface="Didact Gothic"/>
            </a:endParaRP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u="none" dirty="0">
              <a:solidFill>
                <a:schemeClr val="dk1"/>
              </a:solidFill>
              <a:latin typeface="Didact Gothic"/>
              <a:ea typeface="Didact Gothic"/>
              <a:cs typeface="Didact Gothic"/>
              <a:sym typeface="Didact Gothic"/>
            </a:endParaRP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u="none" dirty="0">
              <a:solidFill>
                <a:schemeClr val="dk1"/>
              </a:solidFill>
              <a:latin typeface="Didact Gothic"/>
              <a:ea typeface="Didact Gothic"/>
              <a:cs typeface="Didact Gothic"/>
              <a:sym typeface="Didact Gothic"/>
            </a:endParaRPr>
          </a:p>
          <a:p>
            <a:pPr marL="0" lvl="0" indent="0" algn="l" rtl="0">
              <a:spcBef>
                <a:spcPts val="0"/>
              </a:spcBef>
              <a:spcAft>
                <a:spcPts val="0"/>
              </a:spcAft>
              <a:buNone/>
            </a:pPr>
            <a:r>
              <a:rPr lang="en-US" sz="1800" dirty="0"/>
              <a:t>1. </a:t>
            </a:r>
            <a:r>
              <a:rPr lang="en-US" sz="1800" u="none" dirty="0">
                <a:solidFill>
                  <a:schemeClr val="dk1"/>
                </a:solidFill>
                <a:latin typeface="Didact Gothic"/>
                <a:ea typeface="Didact Gothic"/>
                <a:cs typeface="Didact Gothic"/>
                <a:sym typeface="Didact Gothic"/>
              </a:rPr>
              <a:t>Initialize your Main and Target neural networks</a:t>
            </a:r>
          </a:p>
          <a:p>
            <a:pPr marL="0" lvl="0" indent="0" algn="l" rtl="0">
              <a:spcBef>
                <a:spcPts val="0"/>
              </a:spcBef>
              <a:spcAft>
                <a:spcPts val="0"/>
              </a:spcAft>
              <a:buNone/>
            </a:pPr>
            <a:r>
              <a:rPr lang="en-US" sz="1800" u="none" dirty="0">
                <a:solidFill>
                  <a:schemeClr val="dk1"/>
                </a:solidFill>
                <a:latin typeface="Didact Gothic"/>
                <a:ea typeface="Didact Gothic"/>
                <a:cs typeface="Didact Gothic"/>
                <a:sym typeface="Didact Gothic"/>
              </a:rPr>
              <a:t>2. Choose an action using the Epsilon-Greedy Exploration Strategy</a:t>
            </a:r>
          </a:p>
          <a:p>
            <a:pPr marL="0" lvl="0" indent="0" algn="l" rtl="0">
              <a:spcBef>
                <a:spcPts val="0"/>
              </a:spcBef>
              <a:spcAft>
                <a:spcPts val="0"/>
              </a:spcAft>
              <a:buNone/>
            </a:pPr>
            <a:r>
              <a:rPr lang="en-US" sz="1800" u="none" dirty="0">
                <a:solidFill>
                  <a:schemeClr val="dk1"/>
                </a:solidFill>
                <a:latin typeface="Didact Gothic"/>
                <a:ea typeface="Didact Gothic"/>
                <a:cs typeface="Didact Gothic"/>
                <a:sym typeface="Didact Gothic"/>
              </a:rPr>
              <a:t>3. Update your network weights using the Bellman Equation</a:t>
            </a:r>
            <a:endParaRPr lang="en-IN" sz="1800" u="none" dirty="0">
              <a:solidFill>
                <a:schemeClr val="dk1"/>
              </a:solidFill>
              <a:latin typeface="Didact Gothic"/>
              <a:ea typeface="Didact Gothic"/>
              <a:cs typeface="Didact Gothic"/>
              <a:sym typeface="Didact Gothic"/>
            </a:endParaRPr>
          </a:p>
        </p:txBody>
      </p:sp>
      <p:cxnSp>
        <p:nvCxnSpPr>
          <p:cNvPr id="241" name="Google Shape;241;p40"/>
          <p:cNvCxnSpPr/>
          <p:nvPr/>
        </p:nvCxnSpPr>
        <p:spPr>
          <a:xfrm>
            <a:off x="819525" y="1268827"/>
            <a:ext cx="6471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66C42469-FF6D-BBD6-2A7F-DB73DC06ADCF}"/>
              </a:ext>
            </a:extLst>
          </p:cNvPr>
          <p:cNvPicPr>
            <a:picLocks noChangeAspect="1"/>
          </p:cNvPicPr>
          <p:nvPr/>
        </p:nvPicPr>
        <p:blipFill>
          <a:blip r:embed="rId3"/>
          <a:stretch>
            <a:fillRect/>
          </a:stretch>
        </p:blipFill>
        <p:spPr>
          <a:xfrm>
            <a:off x="1745419" y="1811740"/>
            <a:ext cx="5054524" cy="1520020"/>
          </a:xfrm>
          <a:prstGeom prst="rect">
            <a:avLst/>
          </a:prstGeom>
        </p:spPr>
      </p:pic>
    </p:spTree>
    <p:extLst>
      <p:ext uri="{BB962C8B-B14F-4D97-AF65-F5344CB8AC3E}">
        <p14:creationId xmlns:p14="http://schemas.microsoft.com/office/powerpoint/2010/main" val="787800658"/>
      </p:ext>
    </p:extLst>
  </p:cSld>
  <p:clrMapOvr>
    <a:masterClrMapping/>
  </p:clrMapOvr>
</p:sld>
</file>

<file path=ppt/theme/theme1.xml><?xml version="1.0" encoding="utf-8"?>
<a:theme xmlns:a="http://schemas.openxmlformats.org/drawingml/2006/main"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TotalTime>
  <Words>770</Words>
  <Application>Microsoft Office PowerPoint</Application>
  <PresentationFormat>On-screen Show (16:9)</PresentationFormat>
  <Paragraphs>76</Paragraphs>
  <Slides>14</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Arial</vt:lpstr>
      <vt:lpstr>Calibri</vt:lpstr>
      <vt:lpstr>Cambria Math</vt:lpstr>
      <vt:lpstr>Didact Gothic</vt:lpstr>
      <vt:lpstr>Georgia</vt:lpstr>
      <vt:lpstr>Julius Sans One</vt:lpstr>
      <vt:lpstr>Montserrat</vt:lpstr>
      <vt:lpstr>Open Sans</vt:lpstr>
      <vt:lpstr>Questrial</vt:lpstr>
      <vt:lpstr>Times New Roman</vt:lpstr>
      <vt:lpstr>Wingdings</vt:lpstr>
      <vt:lpstr>Minimalist Grayscale Pitch Deck by Slidesgo</vt:lpstr>
      <vt:lpstr>21AIE401 DEEP REINFORCEMENT LEARNING FOR FLAPPY BIRD GAME </vt:lpstr>
      <vt:lpstr>Team - 8</vt:lpstr>
      <vt:lpstr>TABLE OF CONTENTS</vt:lpstr>
      <vt:lpstr>Introduction</vt:lpstr>
      <vt:lpstr>What is Q Learning?</vt:lpstr>
      <vt:lpstr>Q-Function and Update</vt:lpstr>
      <vt:lpstr>Q-Function and Update</vt:lpstr>
      <vt:lpstr>Epsilon Greedy Algorithm</vt:lpstr>
      <vt:lpstr>Deep Q Network</vt:lpstr>
      <vt:lpstr>Experience Replay</vt:lpstr>
      <vt:lpstr>Results</vt:lpstr>
      <vt:lpstr>Results</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GRAYSCALE PITCH DECK</dc:title>
  <cp:lastModifiedBy>SK</cp:lastModifiedBy>
  <cp:revision>168</cp:revision>
  <dcterms:modified xsi:type="dcterms:W3CDTF">2022-12-01T08:42:31Z</dcterms:modified>
</cp:coreProperties>
</file>